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695" r:id="rId2"/>
    <p:sldId id="739" r:id="rId3"/>
    <p:sldId id="992" r:id="rId4"/>
    <p:sldId id="852" r:id="rId5"/>
    <p:sldId id="993" r:id="rId6"/>
    <p:sldId id="741" r:id="rId7"/>
    <p:sldId id="953" r:id="rId8"/>
    <p:sldId id="954" r:id="rId9"/>
    <p:sldId id="955" r:id="rId10"/>
    <p:sldId id="956" r:id="rId11"/>
    <p:sldId id="957" r:id="rId12"/>
    <p:sldId id="958" r:id="rId13"/>
    <p:sldId id="959" r:id="rId14"/>
    <p:sldId id="960" r:id="rId15"/>
    <p:sldId id="961" r:id="rId16"/>
    <p:sldId id="962" r:id="rId17"/>
    <p:sldId id="963" r:id="rId18"/>
    <p:sldId id="964" r:id="rId19"/>
    <p:sldId id="965" r:id="rId20"/>
    <p:sldId id="987" r:id="rId21"/>
    <p:sldId id="988" r:id="rId22"/>
    <p:sldId id="989" r:id="rId23"/>
    <p:sldId id="990" r:id="rId24"/>
    <p:sldId id="991" r:id="rId25"/>
    <p:sldId id="770" r:id="rId26"/>
    <p:sldId id="746" r:id="rId27"/>
    <p:sldId id="710" r:id="rId28"/>
    <p:sldId id="711" r:id="rId29"/>
    <p:sldId id="706" r:id="rId30"/>
    <p:sldId id="736" r:id="rId31"/>
    <p:sldId id="258" r:id="rId32"/>
    <p:sldId id="259" r:id="rId33"/>
    <p:sldId id="260" r:id="rId34"/>
    <p:sldId id="261" r:id="rId35"/>
    <p:sldId id="262" r:id="rId36"/>
    <p:sldId id="263" r:id="rId37"/>
    <p:sldId id="266" r:id="rId38"/>
    <p:sldId id="267" r:id="rId39"/>
    <p:sldId id="268" r:id="rId40"/>
    <p:sldId id="269" r:id="rId41"/>
    <p:sldId id="707" r:id="rId42"/>
  </p:sldIdLst>
  <p:sldSz cx="12192000" cy="6858000"/>
  <p:notesSz cx="6858000" cy="9144000"/>
  <p:custDataLst>
    <p:tags r:id="rId4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42" autoAdjust="0"/>
    <p:restoredTop sz="94660"/>
  </p:normalViewPr>
  <p:slideViewPr>
    <p:cSldViewPr snapToGrid="0">
      <p:cViewPr varScale="1">
        <p:scale>
          <a:sx n="77" d="100"/>
          <a:sy n="77" d="100"/>
        </p:scale>
        <p:origin x="682" y="8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28657C-BFCD-480A-9D33-DBC343DA3069}" type="datetimeFigureOut">
              <a:rPr lang="en-US" smtClean="0"/>
              <a:t>4/4/2023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1C0173-7218-4FCF-8E4B-31AC14C578DA}" type="slidenum">
              <a:rPr lang="en-US" smtClean="0"/>
              <a:t>‹#›</a:t>
            </a:fld>
            <a:endParaRPr lang="en-US"/>
          </a:p>
        </p:txBody>
      </p:sp>
    </p:spTree>
    <p:extLst>
      <p:ext uri="{BB962C8B-B14F-4D97-AF65-F5344CB8AC3E}">
        <p14:creationId xmlns:p14="http://schemas.microsoft.com/office/powerpoint/2010/main" val="1374966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3490" name="Google Shape;167;g35ed75ccf_015:notes"/>
          <p:cNvSpPr>
            <a:spLocks noGrp="1" noRot="1" noChangeAspect="1" noTextEdi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a:solidFill>
              <a:srgbClr val="000000"/>
            </a:solidFill>
            <a:round/>
            <a:headEnd/>
            <a:tailEnd/>
          </a:ln>
          <a:extLst>
            <a:ext uri="{909E8E84-426E-40DD-AFC4-6F175D3DCCD1}">
              <a14:hiddenFill xmlns:a14="http://schemas.microsoft.com/office/drawing/2010/main">
                <a:solidFill>
                  <a:srgbClr val="FFFFFF"/>
                </a:solidFill>
              </a14:hiddenFill>
            </a:ext>
          </a:extLst>
        </p:spPr>
      </p:sp>
      <p:sp>
        <p:nvSpPr>
          <p:cNvPr id="63491" name="Google Shape;168;g35ed75ccf_015:notes"/>
          <p:cNvSpPr txBox="1">
            <a:spLocks noGrp="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numCol="1" anchor="t" anchorCtr="0" compatLnSpc="1">
            <a:prstTxWarp prst="textNoShape">
              <a:avLst/>
            </a:prstTxWarp>
          </a:bodyPr>
          <a:lstStyle>
            <a:lvl1pPr>
              <a:defRPr sz="1200">
                <a:solidFill>
                  <a:schemeClr val="tx1"/>
                </a:solidFill>
                <a:latin typeface="Calibri" pitchFamily="34" charset="0"/>
              </a:defRPr>
            </a:lvl1pPr>
            <a:lvl2pPr marL="742950" indent="-285750">
              <a:defRPr sz="1200">
                <a:solidFill>
                  <a:schemeClr val="tx1"/>
                </a:solidFill>
                <a:latin typeface="Calibri" pitchFamily="34" charset="0"/>
              </a:defRPr>
            </a:lvl2pPr>
            <a:lvl3pPr marL="1143000" indent="-228600">
              <a:defRPr sz="1200">
                <a:solidFill>
                  <a:schemeClr val="tx1"/>
                </a:solidFill>
                <a:latin typeface="Calibri" pitchFamily="34" charset="0"/>
              </a:defRPr>
            </a:lvl3pPr>
            <a:lvl4pPr marL="1600200" indent="-228600">
              <a:defRPr sz="1200">
                <a:solidFill>
                  <a:schemeClr val="tx1"/>
                </a:solidFill>
                <a:latin typeface="Calibri" pitchFamily="34" charset="0"/>
              </a:defRPr>
            </a:lvl4pPr>
            <a:lvl5pPr marL="2057400" indent="-228600">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a:spcBef>
                <a:spcPct val="0"/>
              </a:spcBef>
            </a:pP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3443857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873956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2379829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1400142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B541E9F-98F7-42AF-83C5-FAABF3DA94E8}"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4275434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B541E9F-98F7-42AF-83C5-FAABF3DA94E8}"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1416549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B541E9F-98F7-42AF-83C5-FAABF3DA94E8}" type="datetimeFigureOut">
              <a:rPr lang="en-US" smtClean="0"/>
              <a:t>4/4/2023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862808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B541E9F-98F7-42AF-83C5-FAABF3DA94E8}" type="datetimeFigureOut">
              <a:rPr lang="en-US" smtClean="0"/>
              <a:t>4/4/2023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201936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541E9F-98F7-42AF-83C5-FAABF3DA94E8}" type="datetimeFigureOut">
              <a:rPr lang="en-US" smtClean="0"/>
              <a:t>4/4/2023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4133636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B541E9F-98F7-42AF-83C5-FAABF3DA94E8}"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1059372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B541E9F-98F7-42AF-83C5-FAABF3DA94E8}"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4E757D-84EA-4534-9857-ACBA41520F15}" type="slidenum">
              <a:rPr lang="en-US" smtClean="0"/>
              <a:t>‹#›</a:t>
            </a:fld>
            <a:endParaRPr lang="en-US"/>
          </a:p>
        </p:txBody>
      </p:sp>
    </p:spTree>
    <p:extLst>
      <p:ext uri="{BB962C8B-B14F-4D97-AF65-F5344CB8AC3E}">
        <p14:creationId xmlns:p14="http://schemas.microsoft.com/office/powerpoint/2010/main" val="34460136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41E9F-98F7-42AF-83C5-FAABF3DA94E8}" type="datetimeFigureOut">
              <a:rPr lang="en-US" smtClean="0"/>
              <a:t>4/4/2023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4E757D-84EA-4534-9857-ACBA41520F15}" type="slidenum">
              <a:rPr lang="en-US" smtClean="0"/>
              <a:t>‹#›</a:t>
            </a:fld>
            <a:endParaRPr lang="en-US"/>
          </a:p>
        </p:txBody>
      </p:sp>
    </p:spTree>
    <p:extLst>
      <p:ext uri="{BB962C8B-B14F-4D97-AF65-F5344CB8AC3E}">
        <p14:creationId xmlns:p14="http://schemas.microsoft.com/office/powerpoint/2010/main" val="261543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35.png"/></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5" Type="http://schemas.openxmlformats.org/officeDocument/2006/relationships/image" Target="../media/image40.png"/><Relationship Id="rId4" Type="http://schemas.openxmlformats.org/officeDocument/2006/relationships/image" Target="../media/image3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 Id="rId5" Type="http://schemas.openxmlformats.org/officeDocument/2006/relationships/image" Target="../media/image44.png"/><Relationship Id="rId4" Type="http://schemas.openxmlformats.org/officeDocument/2006/relationships/image" Target="../media/image43.png"/></Relationships>
</file>

<file path=ppt/slides/_rels/slide41.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5"/>
          <p:cNvPicPr>
            <a:picLocks noChangeAspect="1"/>
          </p:cNvPicPr>
          <p:nvPr/>
        </p:nvPicPr>
        <p:blipFill>
          <a:blip r:embed="rId3">
            <a:extLst>
              <a:ext uri="{28A0092B-C50C-407E-A947-70E740481C1C}">
                <a14:useLocalDpi xmlns:a14="http://schemas.microsoft.com/office/drawing/2010/main" val="0"/>
              </a:ext>
            </a:extLst>
          </a:blip>
          <a:srcRect l="17076" t="2344" r="16814"/>
          <a:stretch>
            <a:fillRect/>
          </a:stretch>
        </p:blipFill>
        <p:spPr bwMode="auto">
          <a:xfrm>
            <a:off x="396875" y="4438650"/>
            <a:ext cx="2173288" cy="240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Google Shape;142;p16"/>
          <p:cNvSpPr txBox="1">
            <a:spLocks/>
          </p:cNvSpPr>
          <p:nvPr/>
        </p:nvSpPr>
        <p:spPr>
          <a:xfrm>
            <a:off x="1236663" y="2679700"/>
            <a:ext cx="9718675" cy="1044575"/>
          </a:xfrm>
          <a:prstGeom prst="rect">
            <a:avLst/>
          </a:prstGeom>
          <a:noFill/>
          <a:ln>
            <a:noFill/>
          </a:ln>
        </p:spPr>
        <p:txBody>
          <a:bodyPr spcFirstLastPara="1" lIns="121900" tIns="121900" rIns="121900" bIns="121900" anchor="b"/>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algn="ctr">
              <a:defRPr/>
            </a:pPr>
            <a:r>
              <a:rPr lang="en-US" sz="5867" dirty="0">
                <a:solidFill>
                  <a:schemeClr val="accent6">
                    <a:lumMod val="75000"/>
                  </a:schemeClr>
                </a:solidFill>
              </a:rPr>
              <a:t>PROGRESS REPORT</a:t>
            </a:r>
          </a:p>
        </p:txBody>
      </p:sp>
      <p:sp>
        <p:nvSpPr>
          <p:cNvPr id="9" name="Google Shape;142;p16"/>
          <p:cNvSpPr txBox="1">
            <a:spLocks/>
          </p:cNvSpPr>
          <p:nvPr/>
        </p:nvSpPr>
        <p:spPr>
          <a:xfrm>
            <a:off x="3028950" y="4237038"/>
            <a:ext cx="6134100" cy="2452687"/>
          </a:xfrm>
          <a:prstGeom prst="rect">
            <a:avLst/>
          </a:prstGeom>
          <a:noFill/>
          <a:ln>
            <a:noFill/>
          </a:ln>
        </p:spPr>
        <p:txBody>
          <a:bodyPr spcFirstLastPara="1" lIns="121900" tIns="121900" rIns="121900" bIns="121900" anchor="b"/>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algn="ctr">
              <a:defRPr/>
            </a:pPr>
            <a:r>
              <a:rPr lang="en-US" sz="3200" dirty="0">
                <a:solidFill>
                  <a:schemeClr val="accent2">
                    <a:lumMod val="50000"/>
                  </a:schemeClr>
                </a:solidFill>
              </a:rPr>
              <a:t>DISTRICT – </a:t>
            </a:r>
            <a:endParaRPr lang="en-US" sz="1400" dirty="0">
              <a:solidFill>
                <a:schemeClr val="accent2">
                  <a:lumMod val="50000"/>
                </a:schemeClr>
              </a:solidFill>
            </a:endParaRPr>
          </a:p>
          <a:p>
            <a:pPr algn="ctr">
              <a:defRPr/>
            </a:pPr>
            <a:r>
              <a:rPr lang="en-US" sz="3200" dirty="0">
                <a:solidFill>
                  <a:schemeClr val="accent2">
                    <a:lumMod val="50000"/>
                  </a:schemeClr>
                </a:solidFill>
              </a:rPr>
              <a:t>REGION</a:t>
            </a:r>
          </a:p>
          <a:p>
            <a:pPr algn="ctr">
              <a:defRPr/>
            </a:pPr>
            <a:endParaRPr lang="en-US" sz="1400" dirty="0">
              <a:solidFill>
                <a:schemeClr val="accent2">
                  <a:lumMod val="50000"/>
                </a:schemeClr>
              </a:solidFill>
            </a:endParaRPr>
          </a:p>
          <a:p>
            <a:pPr algn="ctr">
              <a:defRPr/>
            </a:pPr>
            <a:r>
              <a:rPr lang="en-US" sz="3200" dirty="0">
                <a:solidFill>
                  <a:schemeClr val="accent2">
                    <a:lumMod val="50000"/>
                  </a:schemeClr>
                </a:solidFill>
              </a:rPr>
              <a:t>, 2023</a:t>
            </a:r>
          </a:p>
        </p:txBody>
      </p:sp>
      <p:pic>
        <p:nvPicPr>
          <p:cNvPr id="2055" name="Picture 9"/>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385300" y="4368800"/>
            <a:ext cx="2976563" cy="261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66" name="Picture 2" descr="WAPCOS Limited Logo Vector"/>
          <p:cNvPicPr>
            <a:picLocks noChangeAspect="1" noChangeArrowheads="1"/>
          </p:cNvPicPr>
          <p:nvPr/>
        </p:nvPicPr>
        <p:blipFill rotWithShape="1">
          <a:blip r:embed="rId5">
            <a:extLst>
              <a:ext uri="{28A0092B-C50C-407E-A947-70E740481C1C}">
                <a14:useLocalDpi xmlns:a14="http://schemas.microsoft.com/office/drawing/2010/main" val="0"/>
              </a:ext>
            </a:extLst>
          </a:blip>
          <a:srcRect t="22447" b="22334"/>
          <a:stretch/>
        </p:blipFill>
        <p:spPr bwMode="auto">
          <a:xfrm>
            <a:off x="2673350" y="139700"/>
            <a:ext cx="6026921" cy="1848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91401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627010552"/>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dirty="0">
                          <a:solidFill>
                            <a:srgbClr val="000000"/>
                          </a:solidFill>
                          <a:effectLst/>
                          <a:latin typeface="Calibri"/>
                        </a:rPr>
                        <a:t>54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Khed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R.D.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1,59,18,270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30.48%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55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Bhatangali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Engineers And Associates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1,36,41,940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01-12-2023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19.64%</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26.79</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56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Toramba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Raghunath Shrinivas Shinde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47,13,121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0.02%</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Omerga</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Omerga</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dirty="0">
                          <a:solidFill>
                            <a:srgbClr val="000000"/>
                          </a:solidFill>
                          <a:effectLst/>
                          <a:latin typeface="Calibri"/>
                        </a:rPr>
                        <a:t>57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Koral</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Amardeep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1,11,17,851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28.93%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58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Kothali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Krushnai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1,33,37,832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27.27%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26.15%</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34.88</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Ekurgawadi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39,26,051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22.25%</a:t>
                      </a:r>
                    </a:p>
                  </a:txBody>
                  <a:tcPr marL="9525" marR="9525" marT="9525" marB="0" anchor="ctr"/>
                </a:tc>
                <a:tc>
                  <a:txBody>
                    <a:bodyPr/>
                    <a:lstStyle/>
                    <a:p>
                      <a:pPr algn="ctr" fontAlgn="ctr"/>
                      <a:r>
                        <a:rPr lang="en-IN" sz="1400" b="0" i="0" u="none" strike="noStrike">
                          <a:solidFill>
                            <a:srgbClr val="000000"/>
                          </a:solidFill>
                          <a:effectLst/>
                          <a:latin typeface="Calibri"/>
                        </a:rPr>
                        <a:t>15.72%</a:t>
                      </a:r>
                    </a:p>
                  </a:txBody>
                  <a:tcPr marL="9525" marR="9525" marT="9525" marB="0" anchor="ctr"/>
                </a:tc>
                <a:tc>
                  <a:txBody>
                    <a:bodyPr/>
                    <a:lstStyle/>
                    <a:p>
                      <a:pPr algn="ctr" fontAlgn="ctr"/>
                      <a:r>
                        <a:rPr lang="en-IN" sz="1400" b="0" i="0" u="none" strike="noStrike">
                          <a:solidFill>
                            <a:srgbClr val="000000"/>
                          </a:solidFill>
                          <a:effectLst/>
                          <a:latin typeface="Calibri"/>
                        </a:rPr>
                        <a:t>6.17</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Malikwadi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Patel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64,53,609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20.93%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Chinchkota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Darshana Shivaji Chavan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54,10,809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19.98%</a:t>
                      </a:r>
                    </a:p>
                  </a:txBody>
                  <a:tcPr marL="9525" marR="9525" marT="9525" marB="0" anchor="ctr"/>
                </a:tc>
                <a:tc>
                  <a:txBody>
                    <a:bodyPr/>
                    <a:lstStyle/>
                    <a:p>
                      <a:pPr algn="ctr" fontAlgn="ctr"/>
                      <a:r>
                        <a:rPr lang="en-IN" sz="1400" b="0" i="0" u="none" strike="noStrike">
                          <a:solidFill>
                            <a:srgbClr val="000000"/>
                          </a:solidFill>
                          <a:effectLst/>
                          <a:latin typeface="Calibri"/>
                        </a:rPr>
                        <a:t>16.20%</a:t>
                      </a:r>
                    </a:p>
                  </a:txBody>
                  <a:tcPr marL="9525" marR="9525" marT="9525" marB="0" anchor="ctr"/>
                </a:tc>
                <a:tc>
                  <a:txBody>
                    <a:bodyPr/>
                    <a:lstStyle/>
                    <a:p>
                      <a:pPr algn="ctr" fontAlgn="ctr"/>
                      <a:r>
                        <a:rPr lang="en-IN" sz="1400" b="0" i="0" u="none" strike="noStrike">
                          <a:solidFill>
                            <a:srgbClr val="000000"/>
                          </a:solidFill>
                          <a:effectLst/>
                          <a:latin typeface="Calibri"/>
                        </a:rPr>
                        <a:t>8.77</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Dabka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Alim Abdul Vijapure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87,79,195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19.68%</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Kadmapur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Pravin Mohanrao Kamble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43,89,735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Dudhanal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Hanuman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21,61,813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21-11-2022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18.58%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Kanhali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Patel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91,88,941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Wagdari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Pruthviraj Shivaji Chavan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93,14,836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17.90%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16.47%</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15.34</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0823404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201974684"/>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dirty="0">
                          <a:solidFill>
                            <a:srgbClr val="000000"/>
                          </a:solidFill>
                          <a:effectLst/>
                          <a:latin typeface="Calibri"/>
                        </a:rPr>
                        <a:t>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Mahalingraiwadi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Pruthviraj Shivaji Chavan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68,86,926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12.70%</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8.75</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68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Murali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Amardeep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82,20,403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12.63%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69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Chandkal</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Alim Abdul Vijapure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37,70,369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10.98%</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dirty="0">
                          <a:solidFill>
                            <a:srgbClr val="000000"/>
                          </a:solidFill>
                          <a:effectLst/>
                          <a:latin typeface="Calibri"/>
                        </a:rPr>
                        <a:t>70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Malagiwadi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Alim Abdul Vijapure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51,50,724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10.72%</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dirty="0">
                          <a:solidFill>
                            <a:srgbClr val="000000"/>
                          </a:solidFill>
                          <a:effectLst/>
                          <a:latin typeface="Calibri"/>
                        </a:rPr>
                        <a:t>71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Dhanora Dagad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Alim Abdul Vijapure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96,29,179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10.64%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72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Kesar Jawalga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Krushnai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1,70,90,550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10.43%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Kantekur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Engineers And Associates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78,65,585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9.51%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Bhikar Sangvi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Krushnai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1,07,70,094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gridSpan="9">
                  <a:txBody>
                    <a:bodyPr/>
                    <a:lstStyle/>
                    <a:p>
                      <a:pPr algn="ctr" fontAlgn="ctr"/>
                      <a:r>
                        <a:rPr lang="en-US" sz="1400" b="1" i="0" u="none" strike="noStrike" dirty="0">
                          <a:solidFill>
                            <a:srgbClr val="000000"/>
                          </a:solidFill>
                          <a:effectLst/>
                          <a:latin typeface="Calibri" panose="020F0502020204030204" pitchFamily="34" charset="0"/>
                          <a:cs typeface="Calibri" panose="020F0502020204030204" pitchFamily="34" charset="0"/>
                        </a:rPr>
                        <a:t>Osmanabad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Osmanabad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Vittalwadi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Khatake Shankar Shesherao</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8,80,114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98.55%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Gaudgaon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Vaishnavi Balaji Gawli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20,36,692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03-06-2022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95.76%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46.25%</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9.42</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Mhadewadi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Sarpach/Gramsewak</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5,49,310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66.20%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65.22%</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3.58</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Khamaswadi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sv-SE" sz="1400" b="0" i="0" u="none" strike="noStrike">
                          <a:solidFill>
                            <a:srgbClr val="000000"/>
                          </a:solidFill>
                          <a:effectLst/>
                          <a:latin typeface="Calibri" panose="020F0502020204030204" pitchFamily="34" charset="0"/>
                          <a:cs typeface="Calibri" panose="020F0502020204030204" pitchFamily="34" charset="0"/>
                        </a:rPr>
                        <a:t>Ch. Krishna Majur Sahkari Sanstha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17,39,375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57.54%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36.53%</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6.35</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Mulewadi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Swapnil Navnath Naikwadi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21,21,640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53.46%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46.48%</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9.86</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408039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265778195"/>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dirty="0">
                          <a:solidFill>
                            <a:srgbClr val="000000"/>
                          </a:solidFill>
                          <a:effectLst/>
                          <a:latin typeface="Calibri"/>
                        </a:rPr>
                        <a:t>80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Bhandari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19,91,008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52.18%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81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Toramba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Pawan Prakash Swami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21,16,826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46.17%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82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Uttami Kayapur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sv-SE" sz="1400" b="0" i="0" u="none" strike="noStrike">
                          <a:solidFill>
                            <a:srgbClr val="000000"/>
                          </a:solidFill>
                          <a:effectLst/>
                          <a:latin typeface="Calibri" panose="020F0502020204030204" pitchFamily="34" charset="0"/>
                          <a:cs typeface="Calibri" panose="020F0502020204030204" pitchFamily="34" charset="0"/>
                        </a:rPr>
                        <a:t>Ch. Krishna Majur Sahkari Sanstha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17,14,119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44.57%</a:t>
                      </a:r>
                    </a:p>
                  </a:txBody>
                  <a:tcPr marL="9525" marR="9525" marT="9525" marB="0" anchor="ctr"/>
                </a:tc>
                <a:tc>
                  <a:txBody>
                    <a:bodyPr/>
                    <a:lstStyle/>
                    <a:p>
                      <a:pPr algn="ctr" fontAlgn="ctr"/>
                      <a:r>
                        <a:rPr lang="en-IN" sz="1400" b="0" i="0" u="none" strike="noStrike">
                          <a:solidFill>
                            <a:srgbClr val="000000"/>
                          </a:solidFill>
                          <a:effectLst/>
                          <a:latin typeface="Calibri"/>
                        </a:rPr>
                        <a:t>42.71%</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7.32</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dirty="0">
                          <a:solidFill>
                            <a:srgbClr val="000000"/>
                          </a:solidFill>
                          <a:effectLst/>
                          <a:latin typeface="Calibri"/>
                        </a:rPr>
                        <a:t>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Gogaon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Khatake Shankar Shesherao</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8,43,826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40.13%</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dirty="0">
                          <a:solidFill>
                            <a:srgbClr val="000000"/>
                          </a:solidFill>
                          <a:effectLst/>
                          <a:latin typeface="Calibri"/>
                        </a:rPr>
                        <a:t>84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Ansurda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pl-PL" sz="1400" b="0" i="0" u="none" strike="noStrike">
                          <a:solidFill>
                            <a:srgbClr val="000000"/>
                          </a:solidFill>
                          <a:effectLst/>
                          <a:latin typeface="Calibri" panose="020F0502020204030204" pitchFamily="34" charset="0"/>
                          <a:cs typeface="Calibri" panose="020F0502020204030204" pitchFamily="34" charset="0"/>
                        </a:rPr>
                        <a:t>Ch. Kashtkari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20,80,646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32.62%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85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Dakwadi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12,38,070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86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Takali (B)</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44,83,922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27.80%</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87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Walgud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Vinayak Vishwanath Khadke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21,13,651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25.91%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88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Pohner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Prashant Prabhakar Mule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20,50,660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08-05-2022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17.52%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89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Kond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Sangvi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19,91,075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16.17%</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90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Gopalwadi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Swapnil Navnath Naikwadi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21,59,692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7.58%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91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Bamni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pl-PL" sz="1400" b="0" i="0" u="none" strike="noStrike">
                          <a:solidFill>
                            <a:srgbClr val="000000"/>
                          </a:solidFill>
                          <a:effectLst/>
                          <a:latin typeface="Calibri" panose="020F0502020204030204" pitchFamily="34" charset="0"/>
                          <a:cs typeface="Calibri" panose="020F0502020204030204" pitchFamily="34" charset="0"/>
                        </a:rPr>
                        <a:t>Ch. Kashtkari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21,53,559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5.63%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92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Bavi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Amrut Pandurang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74,84,787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93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Waruda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Ms</a:t>
                      </a:r>
                      <a:r>
                        <a:rPr lang="en-US" sz="1400" b="0" i="0" u="none" strike="noStrike" dirty="0">
                          <a:solidFill>
                            <a:srgbClr val="000000"/>
                          </a:solidFill>
                          <a:effectLst/>
                          <a:latin typeface="Calibri" panose="020F0502020204030204" pitchFamily="34" charset="0"/>
                          <a:cs typeface="Calibri" panose="020F0502020204030204" pitchFamily="34" charset="0"/>
                        </a:rPr>
                        <a:t> </a:t>
                      </a:r>
                      <a:r>
                        <a:rPr lang="en-US" sz="1400" b="0" i="0" u="none" strike="noStrike" dirty="0" err="1">
                          <a:solidFill>
                            <a:srgbClr val="000000"/>
                          </a:solidFill>
                          <a:effectLst/>
                          <a:latin typeface="Calibri" panose="020F0502020204030204" pitchFamily="34" charset="0"/>
                          <a:cs typeface="Calibri" panose="020F0502020204030204" pitchFamily="34" charset="0"/>
                        </a:rPr>
                        <a:t>Jaibhavni</a:t>
                      </a:r>
                      <a:r>
                        <a:rPr lang="en-US" sz="1400" b="0" i="0" u="none" strike="noStrike" dirty="0">
                          <a:solidFill>
                            <a:srgbClr val="000000"/>
                          </a:solidFill>
                          <a:effectLst/>
                          <a:latin typeface="Calibri" panose="020F0502020204030204" pitchFamily="34" charset="0"/>
                          <a:cs typeface="Calibri" panose="020F0502020204030204" pitchFamily="34" charset="0"/>
                        </a:rPr>
                        <a:t> Construction</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56,92,147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10761846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647957678"/>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dirty="0">
                          <a:solidFill>
                            <a:srgbClr val="000000"/>
                          </a:solidFill>
                          <a:effectLst/>
                          <a:latin typeface="Calibri"/>
                        </a:rPr>
                        <a:t>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Umaregavhan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N. K.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73,55,955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95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Patoda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Ghodke Namdev Muralidhar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1,03,49,589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96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Begada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N.K.Construction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62,77,054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1.20%</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dirty="0">
                          <a:solidFill>
                            <a:srgbClr val="000000"/>
                          </a:solidFill>
                          <a:effectLst/>
                          <a:latin typeface="Calibri"/>
                        </a:rPr>
                        <a:t>97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Wagholi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 D.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1,53,36,210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1.01%</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Paranda</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Paranda</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98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Andori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Sandipan Shahuraj Gund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21,60,043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91.53%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80.93%</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17.48</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99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Kapilapuri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Bhalchandra Khule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32,62,706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63.34%</a:t>
                      </a:r>
                    </a:p>
                  </a:txBody>
                  <a:tcPr marL="9525" marR="9525" marT="9525" marB="0" anchor="ctr"/>
                </a:tc>
                <a:tc>
                  <a:txBody>
                    <a:bodyPr/>
                    <a:lstStyle/>
                    <a:p>
                      <a:pPr algn="ctr" fontAlgn="ctr"/>
                      <a:r>
                        <a:rPr lang="en-IN" sz="1400" b="0" i="0" u="none" strike="noStrike">
                          <a:solidFill>
                            <a:srgbClr val="000000"/>
                          </a:solidFill>
                          <a:effectLst/>
                          <a:latin typeface="Calibri"/>
                        </a:rPr>
                        <a:t>55.41%</a:t>
                      </a:r>
                    </a:p>
                  </a:txBody>
                  <a:tcPr marL="9525" marR="9525" marT="9525" marB="0" anchor="ctr"/>
                </a:tc>
                <a:tc>
                  <a:txBody>
                    <a:bodyPr/>
                    <a:lstStyle/>
                    <a:p>
                      <a:pPr algn="ctr" fontAlgn="ctr"/>
                      <a:r>
                        <a:rPr lang="en-IN" sz="1400" b="0" i="0" u="none" strike="noStrike">
                          <a:solidFill>
                            <a:srgbClr val="000000"/>
                          </a:solidFill>
                          <a:effectLst/>
                          <a:latin typeface="Calibri"/>
                        </a:rPr>
                        <a:t>18.08</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Domegaon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1,36,68,313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44.29%</a:t>
                      </a:r>
                    </a:p>
                  </a:txBody>
                  <a:tcPr marL="9525" marR="9525" marT="9525" marB="0" anchor="ctr"/>
                </a:tc>
                <a:tc>
                  <a:txBody>
                    <a:bodyPr/>
                    <a:lstStyle/>
                    <a:p>
                      <a:pPr algn="ctr" fontAlgn="ctr"/>
                      <a:r>
                        <a:rPr lang="en-IN" sz="1400" b="0" i="0" u="none" strike="noStrike">
                          <a:solidFill>
                            <a:srgbClr val="000000"/>
                          </a:solidFill>
                          <a:effectLst/>
                          <a:latin typeface="Calibri"/>
                        </a:rPr>
                        <a:t>32.70%</a:t>
                      </a:r>
                    </a:p>
                  </a:txBody>
                  <a:tcPr marL="9525" marR="9525" marT="9525" marB="0" anchor="ctr"/>
                </a:tc>
                <a:tc>
                  <a:txBody>
                    <a:bodyPr/>
                    <a:lstStyle/>
                    <a:p>
                      <a:pPr algn="ctr" fontAlgn="ctr"/>
                      <a:r>
                        <a:rPr lang="en-IN" sz="1400" b="0" i="0" u="none" strike="noStrike">
                          <a:solidFill>
                            <a:srgbClr val="000000"/>
                          </a:solidFill>
                          <a:effectLst/>
                          <a:latin typeface="Calibri"/>
                        </a:rPr>
                        <a:t>44.70</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Bodkha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Dalitoddhar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17,07,762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42.95%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Chinchpur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Krushnai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94,53,895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38.66%</a:t>
                      </a:r>
                    </a:p>
                  </a:txBody>
                  <a:tcPr marL="9525" marR="9525" marT="9525" marB="0" anchor="ctr"/>
                </a:tc>
                <a:tc>
                  <a:txBody>
                    <a:bodyPr/>
                    <a:lstStyle/>
                    <a:p>
                      <a:pPr algn="ctr" fontAlgn="ctr"/>
                      <a:r>
                        <a:rPr lang="en-IN" sz="1400" b="0" i="0" u="none" strike="noStrike">
                          <a:solidFill>
                            <a:srgbClr val="000000"/>
                          </a:solidFill>
                          <a:effectLst/>
                          <a:latin typeface="Calibri"/>
                        </a:rPr>
                        <a:t>32.03%</a:t>
                      </a:r>
                    </a:p>
                  </a:txBody>
                  <a:tcPr marL="9525" marR="9525" marT="9525" marB="0" anchor="ctr"/>
                </a:tc>
                <a:tc>
                  <a:txBody>
                    <a:bodyPr/>
                    <a:lstStyle/>
                    <a:p>
                      <a:pPr algn="ctr" fontAlgn="ctr"/>
                      <a:r>
                        <a:rPr lang="en-IN" sz="1400" b="0" i="0" u="none" strike="noStrike">
                          <a:solidFill>
                            <a:srgbClr val="000000"/>
                          </a:solidFill>
                          <a:effectLst/>
                          <a:latin typeface="Calibri"/>
                        </a:rPr>
                        <a:t>30.28</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Takmodwadi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Eagle Infra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29,64,623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11-04-2022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36.31%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Kumbheja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43,66,627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34.78%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Arangaon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Bhalchandra Khule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54,49,965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28.36%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Undegaon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54,09,011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21.58%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3203683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2413656026"/>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dirty="0">
                          <a:solidFill>
                            <a:srgbClr val="000000"/>
                          </a:solidFill>
                          <a:effectLst/>
                          <a:latin typeface="Calibri"/>
                        </a:rPr>
                        <a:t>107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Pimparkhed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Krushnai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56,04,680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21.48%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108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Lonarwadi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48,28,729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11-04-2022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20.28%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109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Malkapur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Dalitoddhar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21,51,407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19.00%</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dirty="0">
                          <a:solidFill>
                            <a:srgbClr val="000000"/>
                          </a:solidFill>
                          <a:effectLst/>
                          <a:latin typeface="Calibri"/>
                        </a:rPr>
                        <a:t>110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Pachpimpla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54,45,877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18.65%</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dirty="0">
                          <a:solidFill>
                            <a:srgbClr val="000000"/>
                          </a:solidFill>
                          <a:effectLst/>
                          <a:latin typeface="Calibri"/>
                        </a:rPr>
                        <a:t>111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Bhandgaon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Sayim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56,19,155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15.39%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112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Wakadi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Krushnai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1,01,50,374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14.92%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113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Rajuri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57,81,097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13.24%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114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Aleshwar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61,36,649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18-08-2022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11.09%</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115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Rui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Bhalchandra Khule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55,95,256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116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Wadner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R.D.Construction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55,96,063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117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Sawardarwadi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Che. Dnyaneshwar Mauli Mss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23,55,105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118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Yenegaon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Saeem Constrction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40,40,418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119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Shelgaon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42,49,986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120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Kukkadgaon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Krushnai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95,06,141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935508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262387549"/>
              </p:ext>
            </p:extLst>
          </p:nvPr>
        </p:nvGraphicFramePr>
        <p:xfrm>
          <a:off x="497929" y="1706369"/>
          <a:ext cx="11196139" cy="5048818"/>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52755">
                <a:tc>
                  <a:txBody>
                    <a:bodyPr/>
                    <a:lstStyle/>
                    <a:p>
                      <a:pPr algn="ctr" fontAlgn="ctr"/>
                      <a:r>
                        <a:rPr lang="en-IN" sz="1400" b="0" i="0" u="none" strike="noStrike" dirty="0">
                          <a:solidFill>
                            <a:srgbClr val="000000"/>
                          </a:solidFill>
                          <a:effectLst/>
                          <a:latin typeface="Calibri"/>
                        </a:rPr>
                        <a:t>121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Pandharewadi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1,40,88,376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52755">
                <a:tc>
                  <a:txBody>
                    <a:bodyPr/>
                    <a:lstStyle/>
                    <a:p>
                      <a:pPr algn="ctr" fontAlgn="ctr"/>
                      <a:r>
                        <a:rPr lang="en-IN" sz="1400" b="0" i="0" u="none" strike="noStrike" dirty="0">
                          <a:solidFill>
                            <a:srgbClr val="000000"/>
                          </a:solidFill>
                          <a:effectLst/>
                          <a:latin typeface="Calibri"/>
                        </a:rPr>
                        <a:t>122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Karla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Siddheshwar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36,92,012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52755">
                <a:tc>
                  <a:txBody>
                    <a:bodyPr/>
                    <a:lstStyle/>
                    <a:p>
                      <a:pPr algn="ctr" fontAlgn="ctr"/>
                      <a:r>
                        <a:rPr lang="en-IN" sz="1400" b="0" i="0" u="none" strike="noStrike" dirty="0">
                          <a:solidFill>
                            <a:srgbClr val="000000"/>
                          </a:solidFill>
                          <a:effectLst/>
                          <a:latin typeface="Calibri"/>
                        </a:rPr>
                        <a:t>123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Dhagpimpri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Vanve Abadev Baburao</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41,99,130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52755">
                <a:tc>
                  <a:txBody>
                    <a:bodyPr/>
                    <a:lstStyle/>
                    <a:p>
                      <a:pPr algn="ctr" fontAlgn="ctr"/>
                      <a:r>
                        <a:rPr lang="en-IN" sz="1400" b="0" i="0" u="none" strike="noStrike" dirty="0">
                          <a:solidFill>
                            <a:srgbClr val="000000"/>
                          </a:solidFill>
                          <a:effectLst/>
                          <a:latin typeface="Calibri"/>
                        </a:rPr>
                        <a:t>124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Hingangaon Bk</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1,05,47,414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0.50%</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52755">
                <a:tc>
                  <a:txBody>
                    <a:bodyPr/>
                    <a:lstStyle/>
                    <a:p>
                      <a:pPr algn="ctr" fontAlgn="ctr"/>
                      <a:r>
                        <a:rPr lang="en-IN" sz="1400" b="0" i="0" u="none" strike="noStrike" dirty="0">
                          <a:solidFill>
                            <a:srgbClr val="000000"/>
                          </a:solidFill>
                          <a:effectLst/>
                          <a:latin typeface="Calibri"/>
                        </a:rPr>
                        <a:t>125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Sakat Bk.</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Che. Dnyaneshwar Mauli Mss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23,88,525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0.43%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52755">
                <a:tc>
                  <a:txBody>
                    <a:bodyPr/>
                    <a:lstStyle/>
                    <a:p>
                      <a:pPr algn="ctr" fontAlgn="ctr"/>
                      <a:r>
                        <a:rPr lang="en-IN" sz="1400" b="0" i="0" u="none" strike="noStrike" dirty="0">
                          <a:solidFill>
                            <a:srgbClr val="000000"/>
                          </a:solidFill>
                          <a:effectLst/>
                          <a:latin typeface="Calibri"/>
                        </a:rPr>
                        <a:t>126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Pistamwadi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Krushnai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41,39,247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17-02-2023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0.02%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127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Ratnapur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Sachin Kailas Darwase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60,49,183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0.02%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128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Kaudgaon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Ravikiran Popat Fuke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1,12,69,014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0.01%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52755">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Tuljapur</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Tuljapur</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129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Wadgaon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Laxman Rangnath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21,75,858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80.73%</a:t>
                      </a:r>
                    </a:p>
                  </a:txBody>
                  <a:tcPr marL="9525" marR="9525" marT="9525" marB="0" anchor="ctr"/>
                </a:tc>
                <a:tc>
                  <a:txBody>
                    <a:bodyPr/>
                    <a:lstStyle/>
                    <a:p>
                      <a:pPr algn="ctr" fontAlgn="ctr"/>
                      <a:r>
                        <a:rPr lang="en-IN" sz="1400" b="0" i="0" u="none" strike="noStrike">
                          <a:solidFill>
                            <a:srgbClr val="000000"/>
                          </a:solidFill>
                          <a:effectLst/>
                          <a:latin typeface="Calibri"/>
                        </a:rPr>
                        <a:t>25.97%</a:t>
                      </a:r>
                    </a:p>
                  </a:txBody>
                  <a:tcPr marL="9525" marR="9525" marT="9525" marB="0" anchor="ctr"/>
                </a:tc>
                <a:tc>
                  <a:txBody>
                    <a:bodyPr/>
                    <a:lstStyle/>
                    <a:p>
                      <a:pPr algn="ctr" fontAlgn="ctr"/>
                      <a:r>
                        <a:rPr lang="en-IN" sz="1400" b="0" i="0" u="none" strike="noStrike">
                          <a:solidFill>
                            <a:srgbClr val="000000"/>
                          </a:solidFill>
                          <a:effectLst/>
                          <a:latin typeface="Calibri"/>
                        </a:rPr>
                        <a:t>5.65</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130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Ramtirth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Aditya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45,27,027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65.92%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64.41%</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29.16</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131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Kadamwadi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Shrikant Ramesh Soni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34,17,066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55.61%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50.58%</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17.28</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46300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132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Barul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68,19,282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52.61%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33.84%</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23.08</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133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Korewadi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pl-PL" sz="1400" b="0" i="0" u="none" strike="noStrike">
                          <a:solidFill>
                            <a:srgbClr val="000000"/>
                          </a:solidFill>
                          <a:effectLst/>
                          <a:latin typeface="Calibri" panose="020F0502020204030204" pitchFamily="34" charset="0"/>
                          <a:cs typeface="Calibri" panose="020F0502020204030204" pitchFamily="34" charset="0"/>
                        </a:rPr>
                        <a:t>Ch. Kashtakari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19,55,848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44.06%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21.03%</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4.11</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15630322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303536213"/>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453108">
                <a:tc>
                  <a:txBody>
                    <a:bodyPr/>
                    <a:lstStyle/>
                    <a:p>
                      <a:pPr algn="ctr" fontAlgn="ctr"/>
                      <a:r>
                        <a:rPr lang="en-IN" sz="1400" b="0" i="0" u="none" strike="noStrike" dirty="0">
                          <a:solidFill>
                            <a:srgbClr val="000000"/>
                          </a:solidFill>
                          <a:effectLst/>
                          <a:latin typeface="Calibri"/>
                        </a:rPr>
                        <a:t>134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Itkal</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49,15,770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44.03%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14.50%</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7.13</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45217">
                <a:tc>
                  <a:txBody>
                    <a:bodyPr/>
                    <a:lstStyle/>
                    <a:p>
                      <a:pPr algn="ctr" fontAlgn="ctr"/>
                      <a:r>
                        <a:rPr lang="en-IN" sz="1400" b="0" i="0" u="none" strike="noStrike" dirty="0">
                          <a:solidFill>
                            <a:srgbClr val="000000"/>
                          </a:solidFill>
                          <a:effectLst/>
                          <a:latin typeface="Calibri"/>
                        </a:rPr>
                        <a:t>135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Pimpla Bk</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Laxman Rangnath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20,65,858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42.35%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453108">
                <a:tc>
                  <a:txBody>
                    <a:bodyPr/>
                    <a:lstStyle/>
                    <a:p>
                      <a:pPr algn="ctr" fontAlgn="ctr"/>
                      <a:r>
                        <a:rPr lang="en-IN" sz="1400" b="0" i="0" u="none" strike="noStrike" dirty="0">
                          <a:solidFill>
                            <a:srgbClr val="000000"/>
                          </a:solidFill>
                          <a:effectLst/>
                          <a:latin typeface="Calibri"/>
                        </a:rPr>
                        <a:t>136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Arbali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51,65,560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40.56%</a:t>
                      </a:r>
                    </a:p>
                  </a:txBody>
                  <a:tcPr marL="9525" marR="9525" marT="9525" marB="0" anchor="ctr"/>
                </a:tc>
                <a:tc>
                  <a:txBody>
                    <a:bodyPr/>
                    <a:lstStyle/>
                    <a:p>
                      <a:pPr algn="ctr" fontAlgn="ctr"/>
                      <a:r>
                        <a:rPr lang="en-IN" sz="1400" b="0" i="0" u="none" strike="noStrike">
                          <a:solidFill>
                            <a:srgbClr val="000000"/>
                          </a:solidFill>
                          <a:effectLst/>
                          <a:latin typeface="Calibri"/>
                        </a:rPr>
                        <a:t>4.65%</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2.40</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45217">
                <a:tc>
                  <a:txBody>
                    <a:bodyPr/>
                    <a:lstStyle/>
                    <a:p>
                      <a:pPr algn="ctr" fontAlgn="ctr"/>
                      <a:r>
                        <a:rPr lang="en-IN" sz="1400" b="0" i="0" u="none" strike="noStrike" dirty="0">
                          <a:solidFill>
                            <a:srgbClr val="000000"/>
                          </a:solidFill>
                          <a:effectLst/>
                          <a:latin typeface="Calibri"/>
                        </a:rPr>
                        <a:t>137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Yamgarwadi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Vishal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30,71,872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36.83%</a:t>
                      </a:r>
                    </a:p>
                  </a:txBody>
                  <a:tcPr marL="9525" marR="9525" marT="9525" marB="0" anchor="ctr"/>
                </a:tc>
                <a:tc>
                  <a:txBody>
                    <a:bodyPr/>
                    <a:lstStyle/>
                    <a:p>
                      <a:pPr algn="ctr" fontAlgn="ctr"/>
                      <a:r>
                        <a:rPr lang="en-IN" sz="1400" b="0" i="0" u="none" strike="noStrike">
                          <a:solidFill>
                            <a:srgbClr val="000000"/>
                          </a:solidFill>
                          <a:effectLst/>
                          <a:latin typeface="Calibri"/>
                        </a:rPr>
                        <a:t>10.71%</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3.29</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45217">
                <a:tc>
                  <a:txBody>
                    <a:bodyPr/>
                    <a:lstStyle/>
                    <a:p>
                      <a:pPr algn="ctr" fontAlgn="ctr"/>
                      <a:r>
                        <a:rPr lang="en-IN" sz="1400" b="0" i="0" u="none" strike="noStrike" dirty="0">
                          <a:solidFill>
                            <a:srgbClr val="000000"/>
                          </a:solidFill>
                          <a:effectLst/>
                          <a:latin typeface="Calibri"/>
                        </a:rPr>
                        <a:t>138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Fulwadi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Dalitoddhar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21,17,345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36.21%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17.43%</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3.69</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45217">
                <a:tc>
                  <a:txBody>
                    <a:bodyPr/>
                    <a:lstStyle/>
                    <a:p>
                      <a:pPr algn="ctr" fontAlgn="ctr"/>
                      <a:r>
                        <a:rPr lang="en-IN" sz="1400" b="0" i="0" u="none" strike="noStrike" dirty="0">
                          <a:solidFill>
                            <a:srgbClr val="000000"/>
                          </a:solidFill>
                          <a:effectLst/>
                          <a:latin typeface="Calibri"/>
                        </a:rPr>
                        <a:t>139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Chincholi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pl-PL" sz="1400" b="0" i="0" u="none" strike="noStrike">
                          <a:solidFill>
                            <a:srgbClr val="000000"/>
                          </a:solidFill>
                          <a:effectLst/>
                          <a:latin typeface="Calibri" panose="020F0502020204030204" pitchFamily="34" charset="0"/>
                          <a:cs typeface="Calibri" panose="020F0502020204030204" pitchFamily="34" charset="0"/>
                        </a:rPr>
                        <a:t>Ch Nagraj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28,14,409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28.52%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21.75%</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6.12</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45217">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140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Yewati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Nikhil Nitin Paprikar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82,87,184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27.08%</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45217">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141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Dhangarwadi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75,46,006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25.31%</a:t>
                      </a:r>
                    </a:p>
                  </a:txBody>
                  <a:tcPr marL="9525" marR="9525" marT="9525" marB="0" anchor="ctr"/>
                </a:tc>
                <a:tc>
                  <a:txBody>
                    <a:bodyPr/>
                    <a:lstStyle/>
                    <a:p>
                      <a:pPr algn="ctr" fontAlgn="ctr"/>
                      <a:r>
                        <a:rPr lang="en-IN" sz="1400" b="0" i="0" u="none" strike="noStrike">
                          <a:solidFill>
                            <a:srgbClr val="000000"/>
                          </a:solidFill>
                          <a:effectLst/>
                          <a:latin typeface="Calibri"/>
                        </a:rPr>
                        <a:t>24.39%</a:t>
                      </a:r>
                    </a:p>
                  </a:txBody>
                  <a:tcPr marL="9525" marR="9525" marT="9525" marB="0" anchor="ctr"/>
                </a:tc>
                <a:tc>
                  <a:txBody>
                    <a:bodyPr/>
                    <a:lstStyle/>
                    <a:p>
                      <a:pPr algn="ctr" fontAlgn="ctr"/>
                      <a:r>
                        <a:rPr lang="en-IN" sz="1400" b="0" i="0" u="none" strike="noStrike">
                          <a:solidFill>
                            <a:srgbClr val="000000"/>
                          </a:solidFill>
                          <a:effectLst/>
                          <a:latin typeface="Calibri"/>
                        </a:rPr>
                        <a:t>18.40</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45217">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142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Jawalga Mesai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Shrikant Ramesh Soni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69,88,726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25.30%</a:t>
                      </a:r>
                    </a:p>
                  </a:txBody>
                  <a:tcPr marL="9525" marR="9525" marT="9525" marB="0" anchor="ctr"/>
                </a:tc>
                <a:tc>
                  <a:txBody>
                    <a:bodyPr/>
                    <a:lstStyle/>
                    <a:p>
                      <a:pPr algn="ctr" fontAlgn="ctr"/>
                      <a:r>
                        <a:rPr lang="en-IN" sz="1400" b="0" i="0" u="none" strike="noStrike">
                          <a:solidFill>
                            <a:srgbClr val="000000"/>
                          </a:solidFill>
                          <a:effectLst/>
                          <a:latin typeface="Calibri"/>
                        </a:rPr>
                        <a:t>11.51%</a:t>
                      </a:r>
                    </a:p>
                  </a:txBody>
                  <a:tcPr marL="9525" marR="9525" marT="9525" marB="0" anchor="ctr"/>
                </a:tc>
                <a:tc>
                  <a:txBody>
                    <a:bodyPr/>
                    <a:lstStyle/>
                    <a:p>
                      <a:pPr algn="ctr" fontAlgn="ctr"/>
                      <a:r>
                        <a:rPr lang="en-IN" sz="1400" b="0" i="0" u="none" strike="noStrike">
                          <a:solidFill>
                            <a:srgbClr val="000000"/>
                          </a:solidFill>
                          <a:effectLst/>
                          <a:latin typeface="Calibri"/>
                        </a:rPr>
                        <a:t>8.04</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45217">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143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Ghattewadi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Amit Babasaheb Mogarkar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12,35,236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21-07-2022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23.45%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45217">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144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Baswantwadi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Shrikant Ramesh Soni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92,40,493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24.39%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23.71%</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21.91</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45217">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145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Kakrambawdi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pl-PL" sz="1400" b="0" i="0" u="none" strike="noStrike">
                          <a:solidFill>
                            <a:srgbClr val="000000"/>
                          </a:solidFill>
                          <a:effectLst/>
                          <a:latin typeface="Calibri" panose="020F0502020204030204" pitchFamily="34" charset="0"/>
                          <a:cs typeface="Calibri" panose="020F0502020204030204" pitchFamily="34" charset="0"/>
                        </a:rPr>
                        <a:t>Ch Nagraj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27,75,403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14.58%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8.71%</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2.42</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45217">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146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Arali (Kh)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94,67,506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14.45%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11.01%</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10.42</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45217">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147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Jalkotwadi(S)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Shubham Kisan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68,66,833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29-12-2022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14.42%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11778726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238196676"/>
              </p:ext>
            </p:extLst>
          </p:nvPr>
        </p:nvGraphicFramePr>
        <p:xfrm>
          <a:off x="497929" y="1706369"/>
          <a:ext cx="11196139" cy="5048822"/>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15573">
                <a:tc>
                  <a:txBody>
                    <a:bodyPr/>
                    <a:lstStyle/>
                    <a:p>
                      <a:pPr algn="ctr" fontAlgn="ctr"/>
                      <a:r>
                        <a:rPr lang="en-IN" sz="1400" b="0" i="0" u="none" strike="noStrike" dirty="0">
                          <a:solidFill>
                            <a:srgbClr val="000000"/>
                          </a:solidFill>
                          <a:effectLst/>
                          <a:latin typeface="Calibri"/>
                        </a:rPr>
                        <a:t>148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Khanapur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Tejas Agro Irrigation Systrm Pvtltd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73,69,041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14.39%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473273">
                <a:tc>
                  <a:txBody>
                    <a:bodyPr/>
                    <a:lstStyle/>
                    <a:p>
                      <a:pPr algn="ctr" fontAlgn="ctr"/>
                      <a:r>
                        <a:rPr lang="en-IN" sz="1400" b="0" i="0" u="none" strike="noStrike" dirty="0">
                          <a:solidFill>
                            <a:srgbClr val="000000"/>
                          </a:solidFill>
                          <a:effectLst/>
                          <a:latin typeface="Calibri"/>
                        </a:rPr>
                        <a:t>149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Gandhora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74,14,848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13.12%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12.25%</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9.08</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15573">
                <a:tc>
                  <a:txBody>
                    <a:bodyPr/>
                    <a:lstStyle/>
                    <a:p>
                      <a:pPr algn="ctr" fontAlgn="ctr"/>
                      <a:r>
                        <a:rPr lang="en-IN" sz="1400" b="0" i="0" u="none" strike="noStrike" dirty="0">
                          <a:solidFill>
                            <a:srgbClr val="000000"/>
                          </a:solidFill>
                          <a:effectLst/>
                          <a:latin typeface="Calibri"/>
                        </a:rPr>
                        <a:t>150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Dindegaon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Siddheshwar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62,88,388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12.56%</a:t>
                      </a:r>
                    </a:p>
                  </a:txBody>
                  <a:tcPr marL="9525" marR="9525" marT="9525" marB="0" anchor="ctr"/>
                </a:tc>
                <a:tc>
                  <a:txBody>
                    <a:bodyPr/>
                    <a:lstStyle/>
                    <a:p>
                      <a:pPr algn="ctr" fontAlgn="ctr"/>
                      <a:r>
                        <a:rPr lang="en-IN" sz="1400" b="0" i="0" u="none" strike="noStrike">
                          <a:solidFill>
                            <a:srgbClr val="000000"/>
                          </a:solidFill>
                          <a:effectLst/>
                          <a:latin typeface="Calibri"/>
                        </a:rPr>
                        <a:t>12.49%</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7.85</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15573">
                <a:tc>
                  <a:txBody>
                    <a:bodyPr/>
                    <a:lstStyle/>
                    <a:p>
                      <a:pPr algn="ctr" fontAlgn="ctr"/>
                      <a:r>
                        <a:rPr lang="en-IN" sz="1400" b="0" i="0" u="none" strike="noStrike" dirty="0">
                          <a:solidFill>
                            <a:srgbClr val="000000"/>
                          </a:solidFill>
                          <a:effectLst/>
                          <a:latin typeface="Calibri"/>
                        </a:rPr>
                        <a:t>151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Masla Kh.</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Nirmala Infrastructure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1,29,11,832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12.23%</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473273">
                <a:tc>
                  <a:txBody>
                    <a:bodyPr/>
                    <a:lstStyle/>
                    <a:p>
                      <a:pPr algn="ctr" fontAlgn="ctr"/>
                      <a:r>
                        <a:rPr lang="en-IN" sz="1400" b="0" i="0" u="none" strike="noStrike" dirty="0">
                          <a:solidFill>
                            <a:srgbClr val="000000"/>
                          </a:solidFill>
                          <a:effectLst/>
                          <a:latin typeface="Calibri"/>
                        </a:rPr>
                        <a:t>152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Nilegaon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51,43,066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6.47%</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3.33</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15573">
                <a:tc>
                  <a:txBody>
                    <a:bodyPr/>
                    <a:lstStyle/>
                    <a:p>
                      <a:pPr algn="ctr" fontAlgn="ctr"/>
                      <a:r>
                        <a:rPr lang="en-IN" sz="1400" b="0" i="0" u="none" strike="noStrike" dirty="0">
                          <a:solidFill>
                            <a:srgbClr val="000000"/>
                          </a:solidFill>
                          <a:effectLst/>
                          <a:latin typeface="Calibri"/>
                        </a:rPr>
                        <a:t>153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Bornadiwadi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Vaishnavi Balaji Gawli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82,39,073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11.73%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1557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154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Gondhalwadi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Shrikant Ramesh Soni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66,69,789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9.83%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1557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155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Devsinga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N K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80,62,490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9.61%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1557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156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Wagdari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Ms.N K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46,50,268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7.59%</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47327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157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Keshegaon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77,53,821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6.76%</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47327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158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Gulhalli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34,38,190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1557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159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Shahapur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94,05,013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1557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160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Gavalewadi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Sonam Kisan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29,14,108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1557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161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Chikundra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1,32,64,503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0.75%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418256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854792878"/>
              </p:ext>
            </p:extLst>
          </p:nvPr>
        </p:nvGraphicFramePr>
        <p:xfrm>
          <a:off x="497929" y="1706369"/>
          <a:ext cx="11196139" cy="5048818"/>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52755">
                <a:tc>
                  <a:txBody>
                    <a:bodyPr/>
                    <a:lstStyle/>
                    <a:p>
                      <a:pPr algn="ctr" fontAlgn="ctr"/>
                      <a:r>
                        <a:rPr lang="en-IN" sz="1400" b="0" i="0" u="none" strike="noStrike" dirty="0">
                          <a:solidFill>
                            <a:srgbClr val="000000"/>
                          </a:solidFill>
                          <a:effectLst/>
                          <a:latin typeface="Calibri"/>
                        </a:rPr>
                        <a:t>162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Borgaon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N K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65,55,727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52755">
                <a:tc>
                  <a:txBody>
                    <a:bodyPr/>
                    <a:lstStyle/>
                    <a:p>
                      <a:pPr algn="ctr" fontAlgn="ctr"/>
                      <a:r>
                        <a:rPr lang="en-IN" sz="1400" b="0" i="0" u="none" strike="noStrike" dirty="0">
                          <a:solidFill>
                            <a:srgbClr val="000000"/>
                          </a:solidFill>
                          <a:effectLst/>
                          <a:latin typeface="Calibri"/>
                        </a:rPr>
                        <a:t>163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Katri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67,93,669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0.30%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52755">
                <a:tc>
                  <a:txBody>
                    <a:bodyPr/>
                    <a:lstStyle/>
                    <a:p>
                      <a:pPr algn="ctr" fontAlgn="ctr"/>
                      <a:r>
                        <a:rPr lang="en-IN" sz="1400" b="0" i="0" u="none" strike="noStrike" dirty="0">
                          <a:solidFill>
                            <a:srgbClr val="000000"/>
                          </a:solidFill>
                          <a:effectLst/>
                          <a:latin typeface="Calibri"/>
                        </a:rPr>
                        <a:t>164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Sarati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Nitin Nikhil Paprikar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74,31,354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0.30%</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52755">
                <a:tc>
                  <a:txBody>
                    <a:bodyPr/>
                    <a:lstStyle/>
                    <a:p>
                      <a:pPr algn="ctr" fontAlgn="ctr"/>
                      <a:r>
                        <a:rPr lang="en-IN" sz="1400" b="0" i="0" u="none" strike="noStrike" dirty="0">
                          <a:solidFill>
                            <a:srgbClr val="000000"/>
                          </a:solidFill>
                          <a:effectLst/>
                          <a:latin typeface="Calibri"/>
                        </a:rPr>
                        <a:t>165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Salgara Maddi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Nitin Nikhil Paprikar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91,72,591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0.27%</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52755">
                <a:tc gridSpan="9">
                  <a:txBody>
                    <a:bodyPr/>
                    <a:lstStyle/>
                    <a:p>
                      <a:pPr algn="ctr" fontAlgn="ctr"/>
                      <a:r>
                        <a:rPr lang="en-US" sz="1400" b="1" i="0" u="none" strike="noStrike" dirty="0">
                          <a:solidFill>
                            <a:schemeClr val="tx1"/>
                          </a:solidFill>
                          <a:effectLst/>
                          <a:latin typeface="Calibri" panose="020F0502020204030204" pitchFamily="34" charset="0"/>
                          <a:cs typeface="Calibri" panose="020F0502020204030204" pitchFamily="34" charset="0"/>
                        </a:rPr>
                        <a:t>Washi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a:solidFill>
                            <a:schemeClr val="tx1"/>
                          </a:solidFill>
                          <a:effectLst/>
                          <a:latin typeface="Calibri" panose="020F0502020204030204" pitchFamily="34" charset="0"/>
                          <a:cs typeface="Calibri" panose="020F0502020204030204" pitchFamily="34" charset="0"/>
                        </a:rPr>
                        <a:t>Washi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52755">
                <a:tc>
                  <a:txBody>
                    <a:bodyPr/>
                    <a:lstStyle/>
                    <a:p>
                      <a:pPr algn="ctr" fontAlgn="ctr"/>
                      <a:r>
                        <a:rPr lang="en-IN" sz="1400" b="0" i="0" u="none" strike="noStrike" dirty="0">
                          <a:solidFill>
                            <a:srgbClr val="000000"/>
                          </a:solidFill>
                          <a:effectLst/>
                          <a:latin typeface="Calibri"/>
                        </a:rPr>
                        <a:t>166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Shendi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pt-BR" sz="1400" b="0" i="0" u="none" strike="noStrike">
                          <a:solidFill>
                            <a:srgbClr val="000000"/>
                          </a:solidFill>
                          <a:effectLst/>
                          <a:latin typeface="Calibri" panose="020F0502020204030204" pitchFamily="34" charset="0"/>
                          <a:cs typeface="Calibri" panose="020F0502020204030204" pitchFamily="34" charset="0"/>
                        </a:rPr>
                        <a:t>Che.Mesai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28,88,604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39.36%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167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Shelgaon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Shri Ganesh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29,74,230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32.04%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168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Kanheri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Dalitoddhar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29,34,149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27.74%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169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Sonegaon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Yashwant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30,49,464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26.68%</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170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Selu</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Pravin Anandrao Gadle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37,00,032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15-11-2022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21.28%</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171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Sarola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Vaishnavi Balaji Gawli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25,95,528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13.60%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172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Pimpalgaon (K)</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 B. Lahamge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71,81,703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46300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173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Pimpalgaon (Kamaleshwari)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Mukesh Ankush Ghumre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64,38,432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8.76%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7.09%</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4.56</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174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Izora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Bharat Laxman Ingale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42,60,217</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5.86%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7377033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609305074"/>
              </p:ext>
            </p:extLst>
          </p:nvPr>
        </p:nvGraphicFramePr>
        <p:xfrm>
          <a:off x="497929" y="1706369"/>
          <a:ext cx="11196139" cy="1994214"/>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32369">
                <a:tc>
                  <a:txBody>
                    <a:bodyPr/>
                    <a:lstStyle/>
                    <a:p>
                      <a:pPr algn="ctr" fontAlgn="ctr"/>
                      <a:r>
                        <a:rPr lang="en-IN" sz="1400" b="0" i="0" u="none" strike="noStrike" dirty="0">
                          <a:solidFill>
                            <a:srgbClr val="000000"/>
                          </a:solidFill>
                          <a:effectLst/>
                          <a:latin typeface="Calibri"/>
                        </a:rPr>
                        <a:t>175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Fakrabad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Vaishnavi Balaji Gawli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71,82,638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5.77%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32369">
                <a:tc>
                  <a:txBody>
                    <a:bodyPr/>
                    <a:lstStyle/>
                    <a:p>
                      <a:pPr algn="ctr" fontAlgn="ctr"/>
                      <a:r>
                        <a:rPr lang="en-IN" sz="1400" b="0" i="0" u="none" strike="noStrike" dirty="0">
                          <a:solidFill>
                            <a:srgbClr val="000000"/>
                          </a:solidFill>
                          <a:effectLst/>
                          <a:latin typeface="Calibri"/>
                        </a:rPr>
                        <a:t>176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Dahiphal</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46,59,986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4.84%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32369">
                <a:tc>
                  <a:txBody>
                    <a:bodyPr/>
                    <a:lstStyle/>
                    <a:p>
                      <a:pPr algn="ctr" fontAlgn="ctr"/>
                      <a:r>
                        <a:rPr lang="en-IN" sz="1400" b="0" i="0" u="none" strike="noStrike" dirty="0">
                          <a:solidFill>
                            <a:srgbClr val="000000"/>
                          </a:solidFill>
                          <a:effectLst/>
                          <a:latin typeface="Calibri"/>
                        </a:rPr>
                        <a:t>177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Isrup</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Bharat Laxman Ingale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43,73,423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0.59%</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32369">
                <a:tc>
                  <a:txBody>
                    <a:bodyPr/>
                    <a:lstStyle/>
                    <a:p>
                      <a:pPr algn="ctr" fontAlgn="ctr"/>
                      <a:r>
                        <a:rPr lang="en-IN" sz="1400" b="0" i="0" u="none" strike="noStrike" dirty="0">
                          <a:solidFill>
                            <a:srgbClr val="000000"/>
                          </a:solidFill>
                          <a:effectLst/>
                          <a:latin typeface="Calibri"/>
                        </a:rPr>
                        <a:t>178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Lonkhas</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Yashwant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27,53,792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0.32%</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32369">
                <a:tc>
                  <a:txBody>
                    <a:bodyPr/>
                    <a:lstStyle/>
                    <a:p>
                      <a:pPr algn="ctr" fontAlgn="ctr"/>
                      <a:r>
                        <a:rPr lang="en-IN" sz="1400" b="0" i="0" u="none" strike="noStrike" dirty="0">
                          <a:solidFill>
                            <a:srgbClr val="000000"/>
                          </a:solidFill>
                          <a:effectLst/>
                          <a:latin typeface="Calibri"/>
                        </a:rPr>
                        <a:t>179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Jawalka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Paarth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45,35,463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0.30%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32369">
                <a:tc>
                  <a:txBody>
                    <a:bodyPr/>
                    <a:lstStyle/>
                    <a:p>
                      <a:pPr algn="ctr" fontAlgn="ctr"/>
                      <a:r>
                        <a:rPr lang="en-IN" sz="1400" b="0" i="0" u="none" strike="noStrike" dirty="0">
                          <a:solidFill>
                            <a:srgbClr val="000000"/>
                          </a:solidFill>
                          <a:effectLst/>
                          <a:latin typeface="Calibri"/>
                        </a:rPr>
                        <a:t>180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Bramhagaon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Ms.S.V. Bhoite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35,44,068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16623691"/>
                  </a:ext>
                </a:extLst>
              </a:tr>
            </a:tbl>
          </a:graphicData>
        </a:graphic>
      </p:graphicFrame>
    </p:spTree>
    <p:extLst>
      <p:ext uri="{BB962C8B-B14F-4D97-AF65-F5344CB8AC3E}">
        <p14:creationId xmlns:p14="http://schemas.microsoft.com/office/powerpoint/2010/main" val="441328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idx="4294967295"/>
          </p:nvPr>
        </p:nvSpPr>
        <p:spPr>
          <a:xfrm>
            <a:off x="203200" y="101600"/>
            <a:ext cx="11776710" cy="696686"/>
          </a:xfrm>
          <a:solidFill>
            <a:schemeClr val="accent4">
              <a:lumMod val="20000"/>
              <a:lumOff val="80000"/>
            </a:schemeClr>
          </a:solidFill>
        </p:spPr>
        <p:txBody>
          <a:bodyPr>
            <a:normAutofit/>
          </a:bodyPr>
          <a:lstStyle/>
          <a:p>
            <a:pPr algn="ctr"/>
            <a:r>
              <a:rPr lang="en-US" b="1" dirty="0">
                <a:latin typeface="+mn-lt"/>
              </a:rPr>
              <a:t>District Overview</a:t>
            </a:r>
          </a:p>
        </p:txBody>
      </p:sp>
      <p:graphicFrame>
        <p:nvGraphicFramePr>
          <p:cNvPr id="4" name="Table 3"/>
          <p:cNvGraphicFramePr>
            <a:graphicFrameLocks noGrp="1"/>
          </p:cNvGraphicFramePr>
          <p:nvPr>
            <p:extLst>
              <p:ext uri="{D42A27DB-BD31-4B8C-83A1-F6EECF244321}">
                <p14:modId xmlns:p14="http://schemas.microsoft.com/office/powerpoint/2010/main" val="108214097"/>
              </p:ext>
            </p:extLst>
          </p:nvPr>
        </p:nvGraphicFramePr>
        <p:xfrm>
          <a:off x="404814" y="966779"/>
          <a:ext cx="11395300" cy="5443425"/>
        </p:xfrm>
        <a:graphic>
          <a:graphicData uri="http://schemas.openxmlformats.org/drawingml/2006/table">
            <a:tbl>
              <a:tblPr>
                <a:tableStyleId>{5C22544A-7EE6-4342-B048-85BDC9FD1C3A}</a:tableStyleId>
              </a:tblPr>
              <a:tblGrid>
                <a:gridCol w="1139530">
                  <a:extLst>
                    <a:ext uri="{9D8B030D-6E8A-4147-A177-3AD203B41FA5}">
                      <a16:colId xmlns:a16="http://schemas.microsoft.com/office/drawing/2014/main" val="20000"/>
                    </a:ext>
                  </a:extLst>
                </a:gridCol>
                <a:gridCol w="1139530">
                  <a:extLst>
                    <a:ext uri="{9D8B030D-6E8A-4147-A177-3AD203B41FA5}">
                      <a16:colId xmlns:a16="http://schemas.microsoft.com/office/drawing/2014/main" val="20001"/>
                    </a:ext>
                  </a:extLst>
                </a:gridCol>
                <a:gridCol w="1139530">
                  <a:extLst>
                    <a:ext uri="{9D8B030D-6E8A-4147-A177-3AD203B41FA5}">
                      <a16:colId xmlns:a16="http://schemas.microsoft.com/office/drawing/2014/main" val="20002"/>
                    </a:ext>
                  </a:extLst>
                </a:gridCol>
                <a:gridCol w="1139530">
                  <a:extLst>
                    <a:ext uri="{9D8B030D-6E8A-4147-A177-3AD203B41FA5}">
                      <a16:colId xmlns:a16="http://schemas.microsoft.com/office/drawing/2014/main" val="20003"/>
                    </a:ext>
                  </a:extLst>
                </a:gridCol>
                <a:gridCol w="1139530">
                  <a:extLst>
                    <a:ext uri="{9D8B030D-6E8A-4147-A177-3AD203B41FA5}">
                      <a16:colId xmlns:a16="http://schemas.microsoft.com/office/drawing/2014/main" val="20004"/>
                    </a:ext>
                  </a:extLst>
                </a:gridCol>
                <a:gridCol w="1139530">
                  <a:extLst>
                    <a:ext uri="{9D8B030D-6E8A-4147-A177-3AD203B41FA5}">
                      <a16:colId xmlns:a16="http://schemas.microsoft.com/office/drawing/2014/main" val="20005"/>
                    </a:ext>
                  </a:extLst>
                </a:gridCol>
                <a:gridCol w="1139530">
                  <a:extLst>
                    <a:ext uri="{9D8B030D-6E8A-4147-A177-3AD203B41FA5}">
                      <a16:colId xmlns:a16="http://schemas.microsoft.com/office/drawing/2014/main" val="20006"/>
                    </a:ext>
                  </a:extLst>
                </a:gridCol>
                <a:gridCol w="1139530">
                  <a:extLst>
                    <a:ext uri="{9D8B030D-6E8A-4147-A177-3AD203B41FA5}">
                      <a16:colId xmlns:a16="http://schemas.microsoft.com/office/drawing/2014/main" val="20007"/>
                    </a:ext>
                  </a:extLst>
                </a:gridCol>
                <a:gridCol w="1139530">
                  <a:extLst>
                    <a:ext uri="{9D8B030D-6E8A-4147-A177-3AD203B41FA5}">
                      <a16:colId xmlns:a16="http://schemas.microsoft.com/office/drawing/2014/main" val="20008"/>
                    </a:ext>
                  </a:extLst>
                </a:gridCol>
                <a:gridCol w="1139530">
                  <a:extLst>
                    <a:ext uri="{9D8B030D-6E8A-4147-A177-3AD203B41FA5}">
                      <a16:colId xmlns:a16="http://schemas.microsoft.com/office/drawing/2014/main" val="20009"/>
                    </a:ext>
                  </a:extLst>
                </a:gridCol>
              </a:tblGrid>
              <a:tr h="509436">
                <a:tc rowSpan="2">
                  <a:txBody>
                    <a:bodyPr/>
                    <a:lstStyle/>
                    <a:p>
                      <a:pPr marL="0" algn="ctr" defTabSz="914400" rtl="0" eaLnBrk="1" fontAlgn="ctr" latinLnBrk="0" hangingPunct="1"/>
                      <a:r>
                        <a:rPr lang="en-US" sz="1600" b="1" kern="1200" dirty="0">
                          <a:solidFill>
                            <a:schemeClr val="tx1"/>
                          </a:solidFill>
                          <a:effectLst/>
                          <a:latin typeface="+mn-lt"/>
                          <a:ea typeface="+mn-ea"/>
                          <a:cs typeface="+mn-cs"/>
                        </a:rPr>
                        <a:t>Taluka</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algn="ctr" defTabSz="914400" rtl="0" eaLnBrk="1" fontAlgn="ctr" latinLnBrk="0" hangingPunct="1"/>
                      <a:r>
                        <a:rPr lang="en-US" sz="1600" b="1" kern="1200" dirty="0">
                          <a:solidFill>
                            <a:schemeClr val="tx1"/>
                          </a:solidFill>
                          <a:effectLst/>
                          <a:latin typeface="+mn-lt"/>
                          <a:ea typeface="+mn-ea"/>
                          <a:cs typeface="+mn-cs"/>
                        </a:rPr>
                        <a:t>Category</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No. of Schemes</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Order Issued</a:t>
                      </a: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In Progress</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Not Started</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extLst>
                  <a:ext uri="{0D108BD9-81ED-4DB2-BD59-A6C34878D82A}">
                    <a16:rowId xmlns:a16="http://schemas.microsoft.com/office/drawing/2014/main" val="10000"/>
                  </a:ext>
                </a:extLst>
              </a:tr>
              <a:tr h="330719">
                <a:tc vMerge="1">
                  <a:txBody>
                    <a:bodyPr/>
                    <a:lstStyle/>
                    <a:p>
                      <a:endParaRPr lang="en-IN"/>
                    </a:p>
                  </a:txBody>
                  <a:tcPr/>
                </a:tc>
                <a:tc vMerge="1">
                  <a:txBody>
                    <a:bodyPr/>
                    <a:lstStyle/>
                    <a:p>
                      <a:endParaRPr lang="en-IN"/>
                    </a:p>
                  </a:txBody>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28805">
                <a:tc rowSpan="2">
                  <a:txBody>
                    <a:bodyPr/>
                    <a:lstStyle/>
                    <a:p>
                      <a:pPr algn="ctr" fontAlgn="ctr"/>
                      <a:r>
                        <a:rPr lang="en-IN" sz="1400" b="1" i="0" u="none" strike="noStrike" dirty="0" err="1">
                          <a:solidFill>
                            <a:srgbClr val="000000"/>
                          </a:solidFill>
                          <a:effectLst/>
                          <a:latin typeface="Calibri" panose="020F0502020204030204" pitchFamily="34" charset="0"/>
                        </a:rPr>
                        <a:t>Bhoom</a:t>
                      </a:r>
                      <a:endParaRPr lang="en-IN" sz="14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28805">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28805">
                <a:tc rowSpan="2">
                  <a:txBody>
                    <a:bodyPr/>
                    <a:lstStyle/>
                    <a:p>
                      <a:pPr algn="ctr" fontAlgn="ctr"/>
                      <a:r>
                        <a:rPr lang="en-IN" sz="1400" b="1" i="0" u="none" strike="noStrike" dirty="0" err="1">
                          <a:solidFill>
                            <a:srgbClr val="000000"/>
                          </a:solidFill>
                          <a:effectLst/>
                          <a:latin typeface="Calibri" panose="020F0502020204030204" pitchFamily="34" charset="0"/>
                        </a:rPr>
                        <a:t>Kalamb</a:t>
                      </a:r>
                      <a:endParaRPr lang="en-IN" sz="14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28805">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328805">
                <a:tc rowSpan="2">
                  <a:txBody>
                    <a:bodyPr/>
                    <a:lstStyle/>
                    <a:p>
                      <a:pPr algn="ctr" fontAlgn="ctr"/>
                      <a:r>
                        <a:rPr lang="en-IN" sz="1400" b="1" i="0" u="none" strike="noStrike" dirty="0" err="1">
                          <a:solidFill>
                            <a:srgbClr val="000000"/>
                          </a:solidFill>
                          <a:effectLst/>
                          <a:latin typeface="Calibri" panose="020F0502020204030204" pitchFamily="34" charset="0"/>
                        </a:rPr>
                        <a:t>Lohara</a:t>
                      </a:r>
                      <a:endParaRPr lang="en-IN" sz="14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28805">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328805">
                <a:tc rowSpan="2">
                  <a:txBody>
                    <a:bodyPr/>
                    <a:lstStyle/>
                    <a:p>
                      <a:pPr algn="ctr" fontAlgn="ctr"/>
                      <a:r>
                        <a:rPr lang="en-IN" sz="1400" b="1" i="0" u="none" strike="noStrike" dirty="0" err="1">
                          <a:solidFill>
                            <a:srgbClr val="000000"/>
                          </a:solidFill>
                          <a:effectLst/>
                          <a:latin typeface="Calibri" panose="020F0502020204030204" pitchFamily="34" charset="0"/>
                        </a:rPr>
                        <a:t>Omerga</a:t>
                      </a:r>
                      <a:endParaRPr lang="en-IN" sz="14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39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39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28805">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9"/>
                  </a:ext>
                </a:extLst>
              </a:tr>
              <a:tr h="328805">
                <a:tc rowSpan="2">
                  <a:txBody>
                    <a:bodyPr/>
                    <a:lstStyle/>
                    <a:p>
                      <a:pPr algn="ctr" fontAlgn="ctr"/>
                      <a:r>
                        <a:rPr lang="en-IN" sz="1400" b="1" i="0" u="none" strike="noStrike" dirty="0">
                          <a:solidFill>
                            <a:srgbClr val="000000"/>
                          </a:solidFill>
                          <a:effectLst/>
                          <a:latin typeface="Calibri" panose="020F0502020204030204" pitchFamily="34" charset="0"/>
                        </a:rPr>
                        <a:t>Osmanabad</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32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29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28805">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1"/>
                  </a:ext>
                </a:extLst>
              </a:tr>
              <a:tr h="328805">
                <a:tc rowSpan="2">
                  <a:txBody>
                    <a:bodyPr/>
                    <a:lstStyle/>
                    <a:p>
                      <a:pPr algn="ctr" fontAlgn="ctr"/>
                      <a:r>
                        <a:rPr lang="en-IN" sz="1400" b="1" i="0" u="none" strike="noStrike" dirty="0" err="1">
                          <a:solidFill>
                            <a:srgbClr val="000000"/>
                          </a:solidFill>
                          <a:effectLst/>
                          <a:latin typeface="Calibri" panose="020F0502020204030204" pitchFamily="34" charset="0"/>
                        </a:rPr>
                        <a:t>Paranda</a:t>
                      </a:r>
                      <a:endParaRPr lang="en-IN" sz="14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34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34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04525784"/>
                  </a:ext>
                </a:extLst>
              </a:tr>
              <a:tr h="328805">
                <a:tc v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51285205"/>
                  </a:ext>
                </a:extLst>
              </a:tr>
              <a:tr h="328805">
                <a:tc rowSpan="2">
                  <a:txBody>
                    <a:bodyPr/>
                    <a:lstStyle/>
                    <a:p>
                      <a:pPr algn="ctr" fontAlgn="ctr"/>
                      <a:r>
                        <a:rPr lang="en-IN" sz="1400" b="1" i="0" u="none" strike="noStrike" dirty="0" err="1">
                          <a:solidFill>
                            <a:srgbClr val="000000"/>
                          </a:solidFill>
                          <a:effectLst/>
                          <a:latin typeface="Calibri" panose="020F0502020204030204" pitchFamily="34" charset="0"/>
                        </a:rPr>
                        <a:t>Tuljapur</a:t>
                      </a:r>
                      <a:endParaRPr lang="en-IN" sz="14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dirty="0">
                          <a:solidFill>
                            <a:srgbClr val="000000"/>
                          </a:solidFill>
                          <a:effectLst/>
                          <a:latin typeface="Calibri" panose="020F0502020204030204" pitchFamily="34" charset="0"/>
                        </a:rPr>
                        <a:t>37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dirty="0">
                          <a:solidFill>
                            <a:srgbClr val="000000"/>
                          </a:solidFill>
                          <a:effectLst/>
                          <a:latin typeface="Calibri" panose="020F0502020204030204" pitchFamily="34" charset="0"/>
                        </a:rPr>
                        <a:t>31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dirty="0">
                          <a:solidFill>
                            <a:srgbClr val="000000"/>
                          </a:solidFill>
                          <a:effectLst/>
                          <a:latin typeface="Calibri" panose="020F0502020204030204" pitchFamily="34" charset="0"/>
                        </a:rPr>
                        <a:t>37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dirty="0">
                          <a:solidFill>
                            <a:srgbClr val="000000"/>
                          </a:solidFill>
                          <a:effectLst/>
                          <a:latin typeface="Calibri" panose="020F0502020204030204" pitchFamily="34" charset="0"/>
                        </a:rPr>
                        <a:t>31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85003238"/>
                  </a:ext>
                </a:extLst>
              </a:tr>
              <a:tr h="328805">
                <a:tc v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dirty="0">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92132757"/>
                  </a:ext>
                </a:extLst>
              </a:tr>
            </a:tbl>
          </a:graphicData>
        </a:graphic>
      </p:graphicFrame>
    </p:spTree>
    <p:extLst>
      <p:ext uri="{BB962C8B-B14F-4D97-AF65-F5344CB8AC3E}">
        <p14:creationId xmlns:p14="http://schemas.microsoft.com/office/powerpoint/2010/main" val="42152781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919113134"/>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Bhoom</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Bhoom</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Rameshwar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Vanve Abadev Baburao</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75,01,972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Ashtewadi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Rajkumar Shrimant Ghrat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71,39,842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4.16%</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dirty="0">
                          <a:solidFill>
                            <a:srgbClr val="000000"/>
                          </a:solidFill>
                          <a:effectLst/>
                          <a:latin typeface="Calibri"/>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Bhogalgaon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Parth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36,91,140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0.71%</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dirty="0">
                          <a:solidFill>
                            <a:srgbClr val="000000"/>
                          </a:solidFill>
                          <a:effectLst/>
                          <a:latin typeface="Calibri"/>
                        </a:rPr>
                        <a:t>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Krishnapur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39,77,861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Gosaviwadi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Tejas Agro Irrigtion System Lt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49,34,445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Naliwadgaon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Aabadeo Baburao Vanve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68,28,013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Dokewadi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V Bhoite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1,39,13,394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Ramkund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Namdev Murlidhar Ghodake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77,55,591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0.02%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Kalamb</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Kalamb</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solidFill>
                      <a:schemeClr val="bg2"/>
                    </a:solidFil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solidFill>
                      <a:schemeClr val="bg2"/>
                    </a:solidFil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solidFill>
                      <a:schemeClr val="bg2"/>
                    </a:solidFil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solidFill>
                      <a:schemeClr val="bg2"/>
                    </a:solidFil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solidFill>
                      <a:schemeClr val="bg2"/>
                    </a:solidFil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solidFill>
                      <a:schemeClr val="bg2"/>
                    </a:solidFill>
                  </a:tcP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solidFill>
                      <a:schemeClr val="bg2"/>
                    </a:solidFill>
                  </a:tcP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solidFill>
                      <a:schemeClr val="bg2"/>
                    </a:solidFill>
                  </a:tcP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Karanjkalla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 D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31,86,425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74.23%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73.57%</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23.44</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Saudana (Dhoki)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Sayyad Naushad Shabbir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37,06,588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45.44%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Ekurka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 D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1,00,36,171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43.03%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Mangrul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Krushnai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1,31,42,935</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33.65%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5160600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53501479"/>
              </p:ext>
            </p:extLst>
          </p:nvPr>
        </p:nvGraphicFramePr>
        <p:xfrm>
          <a:off x="497929" y="1706370"/>
          <a:ext cx="11196139" cy="5048823"/>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88371">
                <a:tc>
                  <a:txBody>
                    <a:bodyPr/>
                    <a:lstStyle/>
                    <a:p>
                      <a:pPr algn="ctr" fontAlgn="ctr"/>
                      <a:r>
                        <a:rPr lang="en-IN" sz="1400" b="0" i="0" u="none" strike="noStrike" dirty="0">
                          <a:solidFill>
                            <a:srgbClr val="000000"/>
                          </a:solidFill>
                          <a:effectLst/>
                          <a:latin typeface="Calibri"/>
                        </a:rPr>
                        <a:t>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Lohata (W)</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Aditya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37,59,400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23.42%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88371">
                <a:tc>
                  <a:txBody>
                    <a:bodyPr/>
                    <a:lstStyle/>
                    <a:p>
                      <a:pPr algn="ctr" fontAlgn="ctr"/>
                      <a:r>
                        <a:rPr lang="en-IN" sz="1400" b="0" i="0" u="none" strike="noStrike" dirty="0">
                          <a:solidFill>
                            <a:srgbClr val="000000"/>
                          </a:solidFill>
                          <a:effectLst/>
                          <a:latin typeface="Calibri"/>
                        </a:rPr>
                        <a:t>14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Jawala (Kh)</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Bharat Laxman Ingale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79,68,437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22.78%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88371">
                <a:tc>
                  <a:txBody>
                    <a:bodyPr/>
                    <a:lstStyle/>
                    <a:p>
                      <a:pPr algn="ctr" fontAlgn="ctr"/>
                      <a:r>
                        <a:rPr lang="en-IN" sz="1400" b="0" i="0" u="none" strike="noStrike" dirty="0">
                          <a:solidFill>
                            <a:srgbClr val="000000"/>
                          </a:solidFill>
                          <a:effectLst/>
                          <a:latin typeface="Calibri"/>
                        </a:rPr>
                        <a:t>15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Kanherwadi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M.D.S.L.Infra.Devlopers.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73,50,966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5.21%</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88371">
                <a:tc>
                  <a:txBody>
                    <a:bodyPr/>
                    <a:lstStyle/>
                    <a:p>
                      <a:pPr algn="ctr" fontAlgn="ctr"/>
                      <a:r>
                        <a:rPr lang="en-IN" sz="1400" b="0" i="0" u="none" strike="noStrike" dirty="0">
                          <a:solidFill>
                            <a:srgbClr val="000000"/>
                          </a:solidFill>
                          <a:effectLst/>
                          <a:latin typeface="Calibri"/>
                        </a:rPr>
                        <a:t>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Govindpur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Aditya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92,64,593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0.84%</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88371">
                <a:tc>
                  <a:txBody>
                    <a:bodyPr/>
                    <a:lstStyle/>
                    <a:p>
                      <a:pPr algn="ctr" fontAlgn="ctr"/>
                      <a:r>
                        <a:rPr lang="en-IN" sz="1400" b="0" i="0" u="none" strike="noStrike" dirty="0">
                          <a:solidFill>
                            <a:srgbClr val="000000"/>
                          </a:solidFill>
                          <a:effectLst/>
                          <a:latin typeface="Calibri"/>
                        </a:rPr>
                        <a:t>17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Shelgaon (J)</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Bharat Laxman Ingale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85,88,408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14-03-2023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88371">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Lohara</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Lohara</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88371">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Mogha (Bk)</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Darshana Shivaji Chavan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82,46,693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14.33%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88371">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Omerga</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Omerga</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88371">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Jagadalwadi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Alim Abdul Vijapure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88,55,106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27.94%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88371">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Rampur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Amardeep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73,67,120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19.81%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88371">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Katewadi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Alim Abdul Vijapure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73,67,167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88371">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Babalsur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Darshana Shivaji Chavan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88,69,640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13.11%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10.46%</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9.28</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88371">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Matola 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Paras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1,12,28,769</a:t>
                      </a: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25-01-2023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439046834"/>
                  </a:ext>
                </a:extLst>
              </a:tr>
            </a:tbl>
          </a:graphicData>
        </a:graphic>
      </p:graphicFrame>
    </p:spTree>
    <p:extLst>
      <p:ext uri="{BB962C8B-B14F-4D97-AF65-F5344CB8AC3E}">
        <p14:creationId xmlns:p14="http://schemas.microsoft.com/office/powerpoint/2010/main" val="4662002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88457736"/>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36588">
                <a:tc gridSpan="9">
                  <a:txBody>
                    <a:bodyPr/>
                    <a:lstStyle/>
                    <a:p>
                      <a:pPr algn="ctr" fontAlgn="ctr"/>
                      <a:r>
                        <a:rPr lang="en-US" sz="1400" b="1" i="0" u="none" strike="noStrike" dirty="0">
                          <a:solidFill>
                            <a:srgbClr val="000000"/>
                          </a:solidFill>
                          <a:effectLst/>
                          <a:latin typeface="Calibri" panose="020F0502020204030204" pitchFamily="34" charset="0"/>
                          <a:cs typeface="Calibri" panose="020F0502020204030204" pitchFamily="34" charset="0"/>
                        </a:rPr>
                        <a:t>Osmanabad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Osmanabad Taluka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700252810"/>
                  </a:ext>
                </a:extLst>
              </a:tr>
              <a:tr h="336588">
                <a:tc>
                  <a:txBody>
                    <a:bodyPr/>
                    <a:lstStyle/>
                    <a:p>
                      <a:pPr algn="ctr" fontAlgn="ctr"/>
                      <a:r>
                        <a:rPr lang="en-IN" sz="1400" b="0" i="0" u="none" strike="noStrike" dirty="0">
                          <a:solidFill>
                            <a:srgbClr val="000000"/>
                          </a:solidFill>
                          <a:effectLst/>
                          <a:latin typeface="Calibri"/>
                        </a:rPr>
                        <a:t>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Mohatarwadi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Tejas Superstructure Pvt Ltd.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43,29,240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99.43%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dirty="0">
                          <a:solidFill>
                            <a:srgbClr val="000000"/>
                          </a:solidFill>
                          <a:effectLst/>
                          <a:latin typeface="Calibri"/>
                        </a:rPr>
                        <a:t>58.18%</a:t>
                      </a:r>
                    </a:p>
                  </a:txBody>
                  <a:tcPr marL="9525" marR="9525" marT="9525" marB="0" anchor="ctr"/>
                </a:tc>
                <a:tc>
                  <a:txBody>
                    <a:bodyPr/>
                    <a:lstStyle/>
                    <a:p>
                      <a:pPr algn="ctr" fontAlgn="ctr"/>
                      <a:r>
                        <a:rPr lang="en-IN" sz="1400" b="0" i="0" u="none" strike="noStrike" dirty="0">
                          <a:solidFill>
                            <a:srgbClr val="000000"/>
                          </a:solidFill>
                          <a:effectLst/>
                          <a:latin typeface="Calibri"/>
                        </a:rPr>
                        <a:t>25.19</a:t>
                      </a:r>
                    </a:p>
                  </a:txBody>
                  <a:tcPr marL="9525" marR="9525" marT="9525" marB="0" anchor="ctr"/>
                </a:tc>
                <a:extLst>
                  <a:ext uri="{0D108BD9-81ED-4DB2-BD59-A6C34878D82A}">
                    <a16:rowId xmlns:a16="http://schemas.microsoft.com/office/drawing/2014/main" val="3672374295"/>
                  </a:ext>
                </a:extLst>
              </a:tr>
              <a:tr h="336588">
                <a:tc>
                  <a:txBody>
                    <a:bodyPr/>
                    <a:lstStyle/>
                    <a:p>
                      <a:pPr algn="ctr" fontAlgn="ctr"/>
                      <a:r>
                        <a:rPr lang="en-IN" sz="1400" b="0" i="0" u="none" strike="noStrike" dirty="0">
                          <a:solidFill>
                            <a:srgbClr val="000000"/>
                          </a:solidFill>
                          <a:effectLst/>
                          <a:latin typeface="Calibri"/>
                        </a:rPr>
                        <a:t>25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Samudrawani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27,67,221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46.73%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46.23%</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12.79</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36588">
                <a:tc>
                  <a:txBody>
                    <a:bodyPr/>
                    <a:lstStyle/>
                    <a:p>
                      <a:pPr algn="ctr" fontAlgn="ctr"/>
                      <a:r>
                        <a:rPr lang="en-IN" sz="1400" b="0" i="0" u="none" strike="noStrike" dirty="0">
                          <a:solidFill>
                            <a:srgbClr val="000000"/>
                          </a:solidFill>
                          <a:effectLst/>
                          <a:latin typeface="Calibri"/>
                        </a:rPr>
                        <a:t>26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Sarola (Bk)</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89,42,733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40.16%</a:t>
                      </a:r>
                    </a:p>
                  </a:txBody>
                  <a:tcPr marL="9525" marR="9525" marT="9525" marB="0" anchor="ctr"/>
                </a:tc>
                <a:tc>
                  <a:txBody>
                    <a:bodyPr/>
                    <a:lstStyle/>
                    <a:p>
                      <a:pPr algn="ctr" fontAlgn="ctr"/>
                      <a:r>
                        <a:rPr lang="en-IN" sz="1400" b="0" i="0" u="none" strike="noStrike">
                          <a:solidFill>
                            <a:srgbClr val="000000"/>
                          </a:solidFill>
                          <a:effectLst/>
                          <a:latin typeface="Calibri"/>
                        </a:rPr>
                        <a:t>15.67%</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14.01</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36588">
                <a:tc>
                  <a:txBody>
                    <a:bodyPr/>
                    <a:lstStyle/>
                    <a:p>
                      <a:pPr algn="ctr" fontAlgn="ctr"/>
                      <a:r>
                        <a:rPr lang="en-IN" sz="1400" b="0" i="0" u="none" strike="noStrike" dirty="0">
                          <a:solidFill>
                            <a:srgbClr val="000000"/>
                          </a:solidFill>
                          <a:effectLst/>
                          <a:latin typeface="Calibri"/>
                        </a:rPr>
                        <a:t>27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Bhikar Sarola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1,19,15,106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36.81%</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36588">
                <a:tc>
                  <a:txBody>
                    <a:bodyPr/>
                    <a:lstStyle/>
                    <a:p>
                      <a:pPr algn="ctr" fontAlgn="ctr"/>
                      <a:r>
                        <a:rPr lang="en-IN" sz="1400" b="0" i="0" u="none" strike="noStrike" dirty="0">
                          <a:solidFill>
                            <a:srgbClr val="000000"/>
                          </a:solidFill>
                          <a:effectLst/>
                          <a:latin typeface="Calibri"/>
                        </a:rPr>
                        <a:t>28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Surdi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Amrut Pandurang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44,60,810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32.99%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36588">
                <a:tc>
                  <a:txBody>
                    <a:bodyPr/>
                    <a:lstStyle/>
                    <a:p>
                      <a:pPr algn="ctr" fontAlgn="ctr"/>
                      <a:r>
                        <a:rPr lang="en-IN" sz="1400" b="0" i="0" u="none" strike="noStrike" dirty="0">
                          <a:solidFill>
                            <a:srgbClr val="000000"/>
                          </a:solidFill>
                          <a:effectLst/>
                          <a:latin typeface="Calibri"/>
                        </a:rPr>
                        <a:t>29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Kawalewadi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46,07,430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27.60%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36588">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Pimpri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Bharat Laxman Ingale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49,29,745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25.79%</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36588">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Wadgaon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Jai Bhavani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1,24,07,575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25.15%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36588">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Bukkanwadi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52,51,029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23.65%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36588">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Hingalajwadi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Amrut Pandurang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63,91,715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36588">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Arani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Amrut Pandurang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93,98,123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16.11%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36588">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Mendha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Vaishnavi Balaji Gawali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21,18,274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36588">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Bhandarwadi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52,95,537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31-10-2022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36588">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Dautpur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Jaibhavani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86,13,751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836473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2630701201"/>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dirty="0">
                          <a:solidFill>
                            <a:srgbClr val="000000"/>
                          </a:solidFill>
                          <a:effectLst/>
                          <a:latin typeface="Calibri"/>
                        </a:rPr>
                        <a:t>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Medsinga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Bharat Laxman Ingale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85,00,945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13-03-2023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39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Mahalingi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Prashant Prabhakar Mule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1,02,52,880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40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Chikhali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1,22,57,100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01-12-2023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0.72%</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dirty="0">
                          <a:solidFill>
                            <a:srgbClr val="000000"/>
                          </a:solidFill>
                          <a:effectLst/>
                          <a:latin typeface="Calibri"/>
                        </a:rPr>
                        <a:t>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Kini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Jaibhavani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1,06,40,985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0.49%</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Paranda</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Paranda</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42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Shirala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Bhalchandra Khule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47,63,402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90.08%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82.66%</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39.37</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Kokarwadi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 B. Lahamge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69,36,926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52.64%</a:t>
                      </a:r>
                    </a:p>
                  </a:txBody>
                  <a:tcPr marL="9525" marR="9525" marT="9525" marB="0" anchor="ctr"/>
                </a:tc>
                <a:tc>
                  <a:txBody>
                    <a:bodyPr/>
                    <a:lstStyle/>
                    <a:p>
                      <a:pPr algn="ctr" fontAlgn="ctr"/>
                      <a:r>
                        <a:rPr lang="en-IN" sz="1400" b="0" i="0" u="none" strike="noStrike">
                          <a:solidFill>
                            <a:srgbClr val="000000"/>
                          </a:solidFill>
                          <a:effectLst/>
                          <a:latin typeface="Calibri"/>
                        </a:rPr>
                        <a:t>48.07%</a:t>
                      </a:r>
                    </a:p>
                  </a:txBody>
                  <a:tcPr marL="9525" marR="9525" marT="9525" marB="0" anchor="ctr"/>
                </a:tc>
                <a:tc>
                  <a:txBody>
                    <a:bodyPr/>
                    <a:lstStyle/>
                    <a:p>
                      <a:pPr algn="ctr" fontAlgn="ctr"/>
                      <a:r>
                        <a:rPr lang="en-IN" sz="1400" b="0" i="0" u="none" strike="noStrike">
                          <a:solidFill>
                            <a:srgbClr val="000000"/>
                          </a:solidFill>
                          <a:effectLst/>
                          <a:latin typeface="Calibri"/>
                        </a:rPr>
                        <a:t>33.35</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Andora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Rajkumar Shrimant Gharat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34,49,318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39.05%</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Songiri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Vaishnavi Balaji Gawli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26,66,250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23.18%</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Katrabad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Atish Dattatray Harbhare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70,78,882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19.09%</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Lakhi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55,03,874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Wanewadi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Amrut Pandurang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30,66,078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7.69%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Rohakal</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75,08,366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18-08-2022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5.31%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Takali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Amrut Pandurang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89,90,254</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4.79%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14678740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“New”</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694688431"/>
              </p:ext>
            </p:extLst>
          </p:nvPr>
        </p:nvGraphicFramePr>
        <p:xfrm>
          <a:off x="497929" y="1706369"/>
          <a:ext cx="11196139" cy="5048818"/>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79253">
                <a:tc>
                  <a:txBody>
                    <a:bodyPr/>
                    <a:lstStyle/>
                    <a:p>
                      <a:pPr algn="ctr" fontAlgn="ctr"/>
                      <a:r>
                        <a:rPr lang="en-IN" sz="1400" b="0" i="0" u="none" strike="noStrike" dirty="0">
                          <a:solidFill>
                            <a:srgbClr val="000000"/>
                          </a:solidFill>
                          <a:effectLst/>
                          <a:latin typeface="Calibri"/>
                        </a:rPr>
                        <a:t>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Nalgaon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Atul Bhalchandra Khule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61,56,829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79253">
                <a:tc>
                  <a:txBody>
                    <a:bodyPr/>
                    <a:lstStyle/>
                    <a:p>
                      <a:pPr algn="ctr" fontAlgn="ctr"/>
                      <a:r>
                        <a:rPr lang="en-IN" sz="1400" b="0" i="0" u="none" strike="noStrike" dirty="0">
                          <a:solidFill>
                            <a:srgbClr val="000000"/>
                          </a:solidFill>
                          <a:effectLst/>
                          <a:latin typeface="Calibri"/>
                        </a:rPr>
                        <a:t>52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Karanja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Amrut Pandurang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48,20,674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01-05-2023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79253">
                <a:tc>
                  <a:txBody>
                    <a:bodyPr/>
                    <a:lstStyle/>
                    <a:p>
                      <a:pPr algn="ctr" fontAlgn="ctr"/>
                      <a:r>
                        <a:rPr lang="en-IN" sz="1400" b="0" i="0" u="none" strike="noStrike" dirty="0">
                          <a:solidFill>
                            <a:srgbClr val="000000"/>
                          </a:solidFill>
                          <a:effectLst/>
                          <a:latin typeface="Calibri"/>
                        </a:rPr>
                        <a:t>53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Pithapuri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Amrut Pandurang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67,90,375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0.73%</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79253">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Tuljapur</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Tuljapur</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79253">
                <a:tc>
                  <a:txBody>
                    <a:bodyPr/>
                    <a:lstStyle/>
                    <a:p>
                      <a:pPr algn="ctr" fontAlgn="ctr"/>
                      <a:r>
                        <a:rPr lang="en-IN" sz="1400" b="0" i="0" u="none" strike="noStrike" dirty="0">
                          <a:solidFill>
                            <a:srgbClr val="000000"/>
                          </a:solidFill>
                          <a:effectLst/>
                          <a:latin typeface="Calibri"/>
                        </a:rPr>
                        <a:t>54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Wanewadi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Rajharsha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75,82,147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30.31%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28.16%</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21.35</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497782">
                <a:tc>
                  <a:txBody>
                    <a:bodyPr/>
                    <a:lstStyle/>
                    <a:p>
                      <a:pPr algn="ctr" fontAlgn="ctr"/>
                      <a:r>
                        <a:rPr lang="en-IN" sz="1400" b="0" i="0" u="none" strike="noStrike" dirty="0">
                          <a:solidFill>
                            <a:srgbClr val="000000"/>
                          </a:solidFill>
                          <a:effectLst/>
                          <a:latin typeface="Calibri"/>
                        </a:rPr>
                        <a:t>55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Babhalgaon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Siddheshwar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40,30,109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25.98%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5.54%</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2.23</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7925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Khotachwadi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Dalitoddhar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24,99,213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17.80%</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7925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Kalegaon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Sanjay Anna Pawar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31,15,148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8.96%</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79253">
                <a:tc gridSpan="9">
                  <a:txBody>
                    <a:bodyPr/>
                    <a:lstStyle/>
                    <a:p>
                      <a:pPr algn="ctr" fontAlgn="ctr"/>
                      <a:r>
                        <a:rPr lang="en-US" sz="1400" b="1" i="0" u="none" strike="noStrike" dirty="0">
                          <a:solidFill>
                            <a:srgbClr val="000000"/>
                          </a:solidFill>
                          <a:effectLst/>
                          <a:latin typeface="Calibri" panose="020F0502020204030204" pitchFamily="34" charset="0"/>
                          <a:cs typeface="Calibri" panose="020F0502020204030204" pitchFamily="34" charset="0"/>
                        </a:rPr>
                        <a:t>Washi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a:solidFill>
                            <a:srgbClr val="000000"/>
                          </a:solidFill>
                          <a:effectLst/>
                          <a:latin typeface="Calibri" panose="020F0502020204030204" pitchFamily="34" charset="0"/>
                          <a:cs typeface="Calibri" panose="020F0502020204030204" pitchFamily="34" charset="0"/>
                        </a:rPr>
                        <a:t>Washi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7925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Dongarewadi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Sayim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50,20,905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50.54%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7925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Golegaon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Sumit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46,97,415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35.46%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7925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Sarola Mandva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 B. Lahamge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39,85,206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30.01%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79253">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Khamkarwadi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Mukesh Ankush Ghumre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77,09,905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7.18%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439046834"/>
                  </a:ext>
                </a:extLst>
              </a:tr>
            </a:tbl>
          </a:graphicData>
        </a:graphic>
      </p:graphicFrame>
    </p:spTree>
    <p:extLst>
      <p:ext uri="{BB962C8B-B14F-4D97-AF65-F5344CB8AC3E}">
        <p14:creationId xmlns:p14="http://schemas.microsoft.com/office/powerpoint/2010/main" val="24253915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2;p16"/>
          <p:cNvSpPr txBox="1">
            <a:spLocks/>
          </p:cNvSpPr>
          <p:nvPr/>
        </p:nvSpPr>
        <p:spPr>
          <a:xfrm>
            <a:off x="2740025" y="2985635"/>
            <a:ext cx="6711950" cy="886731"/>
          </a:xfrm>
          <a:prstGeom prst="rect">
            <a:avLst/>
          </a:prstGeom>
          <a:noFill/>
          <a:ln>
            <a:noFill/>
          </a:ln>
        </p:spPr>
        <p:txBody>
          <a:bodyPr spcFirstLastPara="1" lIns="121900" tIns="121900" rIns="121900" bIns="121900" anchor="b"/>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algn="ctr" eaLnBrk="1" fontAlgn="auto" hangingPunct="1">
              <a:defRPr/>
            </a:pPr>
            <a:r>
              <a:rPr lang="en-US" sz="3600" u="sng" dirty="0">
                <a:solidFill>
                  <a:schemeClr val="accent6">
                    <a:lumMod val="50000"/>
                  </a:schemeClr>
                </a:solidFill>
              </a:rPr>
              <a:t>Dashboard</a:t>
            </a:r>
          </a:p>
        </p:txBody>
      </p:sp>
    </p:spTree>
    <p:extLst>
      <p:ext uri="{BB962C8B-B14F-4D97-AF65-F5344CB8AC3E}">
        <p14:creationId xmlns:p14="http://schemas.microsoft.com/office/powerpoint/2010/main" val="28914157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2481943" cy="461665"/>
          </a:xfrm>
          <a:prstGeom prst="rect">
            <a:avLst/>
          </a:prstGeom>
          <a:noFill/>
        </p:spPr>
        <p:txBody>
          <a:bodyPr wrap="square" rtlCol="0">
            <a:spAutoFit/>
          </a:bodyPr>
          <a:lstStyle/>
          <a:p>
            <a:r>
              <a:rPr lang="en-US" sz="2400" b="1" dirty="0"/>
              <a:t>Dashboard</a:t>
            </a:r>
            <a:endParaRPr lang="en-IN" sz="2400" b="1" dirty="0"/>
          </a:p>
        </p:txBody>
      </p:sp>
      <p:sp>
        <p:nvSpPr>
          <p:cNvPr id="3" name="TextBox 2"/>
          <p:cNvSpPr txBox="1"/>
          <p:nvPr/>
        </p:nvSpPr>
        <p:spPr>
          <a:xfrm>
            <a:off x="0" y="444359"/>
            <a:ext cx="2235200" cy="369332"/>
          </a:xfrm>
          <a:prstGeom prst="rect">
            <a:avLst/>
          </a:prstGeom>
          <a:noFill/>
        </p:spPr>
        <p:txBody>
          <a:bodyPr wrap="square" rtlCol="0">
            <a:spAutoFit/>
          </a:bodyPr>
          <a:lstStyle/>
          <a:p>
            <a:r>
              <a:rPr lang="en-US" u="sng" dirty="0"/>
              <a:t>Work Status</a:t>
            </a:r>
            <a:endParaRPr lang="en-IN" u="sng" dirty="0"/>
          </a:p>
        </p:txBody>
      </p:sp>
    </p:spTree>
    <p:extLst>
      <p:ext uri="{BB962C8B-B14F-4D97-AF65-F5344CB8AC3E}">
        <p14:creationId xmlns:p14="http://schemas.microsoft.com/office/powerpoint/2010/main" val="22608876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148792-AE76-4D75-A64B-DB24860FAEDB}"/>
              </a:ext>
            </a:extLst>
          </p:cNvPr>
          <p:cNvSpPr txBox="1"/>
          <p:nvPr/>
        </p:nvSpPr>
        <p:spPr>
          <a:xfrm>
            <a:off x="41945" y="41945"/>
            <a:ext cx="7910818" cy="461665"/>
          </a:xfrm>
          <a:prstGeom prst="rect">
            <a:avLst/>
          </a:prstGeom>
          <a:noFill/>
        </p:spPr>
        <p:txBody>
          <a:bodyPr wrap="square" rtlCol="0">
            <a:spAutoFit/>
          </a:bodyPr>
          <a:lstStyle/>
          <a:p>
            <a:r>
              <a:rPr lang="en-US" sz="2400" b="1" dirty="0"/>
              <a:t>Dashboard</a:t>
            </a:r>
            <a:endParaRPr lang="en-IN" sz="2400" b="1" dirty="0"/>
          </a:p>
        </p:txBody>
      </p:sp>
      <p:sp>
        <p:nvSpPr>
          <p:cNvPr id="7" name="TextBox 6">
            <a:extLst>
              <a:ext uri="{FF2B5EF4-FFF2-40B4-BE49-F238E27FC236}">
                <a16:creationId xmlns:a16="http://schemas.microsoft.com/office/drawing/2014/main" id="{358EB59A-1A22-4C49-8CA1-DCAA3BF408F1}"/>
              </a:ext>
            </a:extLst>
          </p:cNvPr>
          <p:cNvSpPr txBox="1"/>
          <p:nvPr/>
        </p:nvSpPr>
        <p:spPr>
          <a:xfrm>
            <a:off x="75501" y="478011"/>
            <a:ext cx="3162649" cy="338554"/>
          </a:xfrm>
          <a:prstGeom prst="rect">
            <a:avLst/>
          </a:prstGeom>
          <a:noFill/>
        </p:spPr>
        <p:txBody>
          <a:bodyPr wrap="square" rtlCol="0">
            <a:spAutoFit/>
          </a:bodyPr>
          <a:lstStyle/>
          <a:p>
            <a:r>
              <a:rPr lang="en-US" sz="1600" dirty="0"/>
              <a:t>Progress Milestone</a:t>
            </a:r>
            <a:endParaRPr lang="en-IN" sz="1600" dirty="0"/>
          </a:p>
        </p:txBody>
      </p:sp>
      <p:pic>
        <p:nvPicPr>
          <p:cNvPr id="11" name="Picture 10">
            <a:extLst>
              <a:ext uri="{FF2B5EF4-FFF2-40B4-BE49-F238E27FC236}">
                <a16:creationId xmlns:a16="http://schemas.microsoft.com/office/drawing/2014/main" id="{EC875F48-E3AB-41C0-8B2B-FE05DBF11590}"/>
              </a:ext>
            </a:extLst>
          </p:cNvPr>
          <p:cNvPicPr>
            <a:picLocks noChangeAspect="1"/>
          </p:cNvPicPr>
          <p:nvPr/>
        </p:nvPicPr>
        <p:blipFill>
          <a:blip r:embed="rId2"/>
          <a:stretch>
            <a:fillRect/>
          </a:stretch>
        </p:blipFill>
        <p:spPr>
          <a:xfrm>
            <a:off x="1200500" y="3685890"/>
            <a:ext cx="1675701" cy="626152"/>
          </a:xfrm>
          <a:prstGeom prst="rect">
            <a:avLst/>
          </a:prstGeom>
        </p:spPr>
      </p:pic>
      <p:sp>
        <p:nvSpPr>
          <p:cNvPr id="16" name="Rectangle 15">
            <a:extLst>
              <a:ext uri="{FF2B5EF4-FFF2-40B4-BE49-F238E27FC236}">
                <a16:creationId xmlns:a16="http://schemas.microsoft.com/office/drawing/2014/main" id="{D3E49154-990A-4565-B45F-AA091F726964}"/>
              </a:ext>
            </a:extLst>
          </p:cNvPr>
          <p:cNvSpPr/>
          <p:nvPr/>
        </p:nvSpPr>
        <p:spPr>
          <a:xfrm>
            <a:off x="1374067" y="3967600"/>
            <a:ext cx="1124125" cy="24294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Freeform: Shape 12">
            <a:extLst>
              <a:ext uri="{FF2B5EF4-FFF2-40B4-BE49-F238E27FC236}">
                <a16:creationId xmlns:a16="http://schemas.microsoft.com/office/drawing/2014/main" id="{AC687B4E-477F-4511-89C7-E27701CD6C62}"/>
              </a:ext>
            </a:extLst>
          </p:cNvPr>
          <p:cNvSpPr/>
          <p:nvPr/>
        </p:nvSpPr>
        <p:spPr>
          <a:xfrm>
            <a:off x="2161827" y="4170444"/>
            <a:ext cx="929716" cy="1127269"/>
          </a:xfrm>
          <a:custGeom>
            <a:avLst/>
            <a:gdLst>
              <a:gd name="connsiteX0" fmla="*/ 0 w 1647825"/>
              <a:gd name="connsiteY0" fmla="*/ 0 h 1057275"/>
              <a:gd name="connsiteX1" fmla="*/ 542925 w 1647825"/>
              <a:gd name="connsiteY1" fmla="*/ 752475 h 1057275"/>
              <a:gd name="connsiteX2" fmla="*/ 1647825 w 1647825"/>
              <a:gd name="connsiteY2" fmla="*/ 1057275 h 1057275"/>
            </a:gdLst>
            <a:ahLst/>
            <a:cxnLst>
              <a:cxn ang="0">
                <a:pos x="connsiteX0" y="connsiteY0"/>
              </a:cxn>
              <a:cxn ang="0">
                <a:pos x="connsiteX1" y="connsiteY1"/>
              </a:cxn>
              <a:cxn ang="0">
                <a:pos x="connsiteX2" y="connsiteY2"/>
              </a:cxn>
            </a:cxnLst>
            <a:rect l="l" t="t" r="r" b="b"/>
            <a:pathLst>
              <a:path w="1647825" h="1057275">
                <a:moveTo>
                  <a:pt x="0" y="0"/>
                </a:moveTo>
                <a:cubicBezTo>
                  <a:pt x="134144" y="288131"/>
                  <a:pt x="268288" y="576263"/>
                  <a:pt x="542925" y="752475"/>
                </a:cubicBezTo>
                <a:cubicBezTo>
                  <a:pt x="817562" y="928687"/>
                  <a:pt x="1474788" y="1003300"/>
                  <a:pt x="1647825" y="1057275"/>
                </a:cubicBezTo>
              </a:path>
            </a:pathLst>
          </a:custGeom>
          <a:noFill/>
          <a:ln w="28575">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12" name="Freeform: Shape 11">
            <a:extLst>
              <a:ext uri="{FF2B5EF4-FFF2-40B4-BE49-F238E27FC236}">
                <a16:creationId xmlns:a16="http://schemas.microsoft.com/office/drawing/2014/main" id="{5296C861-C273-4E5F-AA6D-EB826D6B7C2E}"/>
              </a:ext>
            </a:extLst>
          </p:cNvPr>
          <p:cNvSpPr/>
          <p:nvPr/>
        </p:nvSpPr>
        <p:spPr>
          <a:xfrm>
            <a:off x="1056478" y="2770268"/>
            <a:ext cx="612429" cy="1264444"/>
          </a:xfrm>
          <a:custGeom>
            <a:avLst/>
            <a:gdLst>
              <a:gd name="connsiteX0" fmla="*/ 816572 w 816572"/>
              <a:gd name="connsiteY0" fmla="*/ 0 h 1685925"/>
              <a:gd name="connsiteX1" fmla="*/ 6947 w 816572"/>
              <a:gd name="connsiteY1" fmla="*/ 704850 h 1685925"/>
              <a:gd name="connsiteX2" fmla="*/ 492722 w 816572"/>
              <a:gd name="connsiteY2" fmla="*/ 1685925 h 1685925"/>
            </a:gdLst>
            <a:ahLst/>
            <a:cxnLst>
              <a:cxn ang="0">
                <a:pos x="connsiteX0" y="connsiteY0"/>
              </a:cxn>
              <a:cxn ang="0">
                <a:pos x="connsiteX1" y="connsiteY1"/>
              </a:cxn>
              <a:cxn ang="0">
                <a:pos x="connsiteX2" y="connsiteY2"/>
              </a:cxn>
            </a:cxnLst>
            <a:rect l="l" t="t" r="r" b="b"/>
            <a:pathLst>
              <a:path w="816572" h="1685925">
                <a:moveTo>
                  <a:pt x="816572" y="0"/>
                </a:moveTo>
                <a:cubicBezTo>
                  <a:pt x="438747" y="211931"/>
                  <a:pt x="60922" y="423863"/>
                  <a:pt x="6947" y="704850"/>
                </a:cubicBezTo>
                <a:cubicBezTo>
                  <a:pt x="-47028" y="985838"/>
                  <a:pt x="222847" y="1335881"/>
                  <a:pt x="492722" y="1685925"/>
                </a:cubicBezTo>
              </a:path>
            </a:pathLst>
          </a:custGeom>
          <a:noFill/>
          <a:ln w="28575">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Tree>
    <p:extLst>
      <p:ext uri="{BB962C8B-B14F-4D97-AF65-F5344CB8AC3E}">
        <p14:creationId xmlns:p14="http://schemas.microsoft.com/office/powerpoint/2010/main" val="39238795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148792-AE76-4D75-A64B-DB24860FAEDB}"/>
              </a:ext>
            </a:extLst>
          </p:cNvPr>
          <p:cNvSpPr txBox="1"/>
          <p:nvPr/>
        </p:nvSpPr>
        <p:spPr>
          <a:xfrm>
            <a:off x="41945" y="41945"/>
            <a:ext cx="7910818" cy="461665"/>
          </a:xfrm>
          <a:prstGeom prst="rect">
            <a:avLst/>
          </a:prstGeom>
          <a:noFill/>
        </p:spPr>
        <p:txBody>
          <a:bodyPr wrap="square" rtlCol="0">
            <a:spAutoFit/>
          </a:bodyPr>
          <a:lstStyle/>
          <a:p>
            <a:r>
              <a:rPr lang="en-US" sz="2400" b="1" dirty="0"/>
              <a:t>Dashboard</a:t>
            </a:r>
            <a:endParaRPr lang="en-IN" sz="2400" b="1" dirty="0"/>
          </a:p>
        </p:txBody>
      </p:sp>
      <p:sp>
        <p:nvSpPr>
          <p:cNvPr id="7" name="TextBox 6">
            <a:extLst>
              <a:ext uri="{FF2B5EF4-FFF2-40B4-BE49-F238E27FC236}">
                <a16:creationId xmlns:a16="http://schemas.microsoft.com/office/drawing/2014/main" id="{358EB59A-1A22-4C49-8CA1-DCAA3BF408F1}"/>
              </a:ext>
            </a:extLst>
          </p:cNvPr>
          <p:cNvSpPr txBox="1"/>
          <p:nvPr/>
        </p:nvSpPr>
        <p:spPr>
          <a:xfrm>
            <a:off x="31959" y="478011"/>
            <a:ext cx="3162649" cy="338554"/>
          </a:xfrm>
          <a:prstGeom prst="rect">
            <a:avLst/>
          </a:prstGeom>
          <a:noFill/>
        </p:spPr>
        <p:txBody>
          <a:bodyPr wrap="square" rtlCol="0">
            <a:spAutoFit/>
          </a:bodyPr>
          <a:lstStyle/>
          <a:p>
            <a:r>
              <a:rPr lang="en-US" sz="1600" u="sng" dirty="0"/>
              <a:t>Work Status – “New” Schemes</a:t>
            </a:r>
            <a:endParaRPr lang="en-IN" sz="1600" u="sng" dirty="0"/>
          </a:p>
        </p:txBody>
      </p:sp>
      <p:sp>
        <p:nvSpPr>
          <p:cNvPr id="6" name="TextBox 5">
            <a:extLst>
              <a:ext uri="{FF2B5EF4-FFF2-40B4-BE49-F238E27FC236}">
                <a16:creationId xmlns:a16="http://schemas.microsoft.com/office/drawing/2014/main" id="{358EB59A-1A22-4C49-8CA1-DCAA3BF408F1}"/>
              </a:ext>
            </a:extLst>
          </p:cNvPr>
          <p:cNvSpPr txBox="1"/>
          <p:nvPr/>
        </p:nvSpPr>
        <p:spPr>
          <a:xfrm>
            <a:off x="6284354" y="2544426"/>
            <a:ext cx="3162649" cy="338554"/>
          </a:xfrm>
          <a:prstGeom prst="rect">
            <a:avLst/>
          </a:prstGeom>
          <a:noFill/>
        </p:spPr>
        <p:txBody>
          <a:bodyPr wrap="square" rtlCol="0">
            <a:spAutoFit/>
          </a:bodyPr>
          <a:lstStyle/>
          <a:p>
            <a:r>
              <a:rPr lang="en-US" sz="1600" u="sng" dirty="0"/>
              <a:t>Work Status – “Retro” Schemes</a:t>
            </a:r>
            <a:endParaRPr lang="en-IN" sz="1600" u="sng" dirty="0"/>
          </a:p>
        </p:txBody>
      </p:sp>
    </p:spTree>
    <p:extLst>
      <p:ext uri="{BB962C8B-B14F-4D97-AF65-F5344CB8AC3E}">
        <p14:creationId xmlns:p14="http://schemas.microsoft.com/office/powerpoint/2010/main" val="9645461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42;p16"/>
          <p:cNvSpPr txBox="1">
            <a:spLocks/>
          </p:cNvSpPr>
          <p:nvPr/>
        </p:nvSpPr>
        <p:spPr>
          <a:xfrm>
            <a:off x="2662752" y="2688091"/>
            <a:ext cx="6711950" cy="1481818"/>
          </a:xfrm>
          <a:prstGeom prst="rect">
            <a:avLst/>
          </a:prstGeom>
          <a:noFill/>
          <a:ln>
            <a:noFill/>
          </a:ln>
        </p:spPr>
        <p:txBody>
          <a:bodyPr spcFirstLastPara="1" lIns="121900" tIns="121900" rIns="121900" bIns="12190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pPr marL="36000" algn="ctr" eaLnBrk="1" fontAlgn="auto" hangingPunct="1">
              <a:defRPr/>
            </a:pPr>
            <a:r>
              <a:rPr lang="en-US" sz="4400" u="sng" dirty="0">
                <a:solidFill>
                  <a:schemeClr val="accent6">
                    <a:lumMod val="50000"/>
                  </a:schemeClr>
                </a:solidFill>
                <a:latin typeface="+mn-lt"/>
              </a:rPr>
              <a:t>MS Project</a:t>
            </a:r>
          </a:p>
          <a:p>
            <a:pPr marL="36000" algn="ctr" eaLnBrk="1" fontAlgn="auto" hangingPunct="1">
              <a:defRPr/>
            </a:pPr>
            <a:r>
              <a:rPr lang="en-US" sz="2800" dirty="0">
                <a:solidFill>
                  <a:schemeClr val="accent6">
                    <a:lumMod val="50000"/>
                  </a:schemeClr>
                </a:solidFill>
                <a:latin typeface="+mn-lt"/>
              </a:rPr>
              <a:t>Work in Progress Schemes</a:t>
            </a:r>
            <a:endParaRPr lang="en-US" sz="4800" u="sng" dirty="0">
              <a:solidFill>
                <a:schemeClr val="accent6">
                  <a:lumMod val="50000"/>
                </a:schemeClr>
              </a:solidFill>
              <a:latin typeface="+mn-lt"/>
            </a:endParaRPr>
          </a:p>
        </p:txBody>
      </p:sp>
    </p:spTree>
    <p:extLst>
      <p:ext uri="{BB962C8B-B14F-4D97-AF65-F5344CB8AC3E}">
        <p14:creationId xmlns:p14="http://schemas.microsoft.com/office/powerpoint/2010/main" val="2439144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idx="4294967295"/>
          </p:nvPr>
        </p:nvSpPr>
        <p:spPr>
          <a:xfrm>
            <a:off x="203200" y="101600"/>
            <a:ext cx="11776710" cy="696686"/>
          </a:xfrm>
          <a:solidFill>
            <a:schemeClr val="accent4">
              <a:lumMod val="20000"/>
              <a:lumOff val="80000"/>
            </a:schemeClr>
          </a:solidFill>
        </p:spPr>
        <p:txBody>
          <a:bodyPr>
            <a:normAutofit/>
          </a:bodyPr>
          <a:lstStyle/>
          <a:p>
            <a:pPr algn="ctr"/>
            <a:r>
              <a:rPr lang="en-US" b="1" dirty="0">
                <a:latin typeface="+mn-lt"/>
              </a:rPr>
              <a:t>District Overview</a:t>
            </a:r>
          </a:p>
        </p:txBody>
      </p:sp>
      <p:graphicFrame>
        <p:nvGraphicFramePr>
          <p:cNvPr id="4" name="Table 3"/>
          <p:cNvGraphicFramePr>
            <a:graphicFrameLocks noGrp="1"/>
          </p:cNvGraphicFramePr>
          <p:nvPr>
            <p:extLst>
              <p:ext uri="{D42A27DB-BD31-4B8C-83A1-F6EECF244321}">
                <p14:modId xmlns:p14="http://schemas.microsoft.com/office/powerpoint/2010/main" val="1866388472"/>
              </p:ext>
            </p:extLst>
          </p:nvPr>
        </p:nvGraphicFramePr>
        <p:xfrm>
          <a:off x="404814" y="966779"/>
          <a:ext cx="11395300" cy="2812985"/>
        </p:xfrm>
        <a:graphic>
          <a:graphicData uri="http://schemas.openxmlformats.org/drawingml/2006/table">
            <a:tbl>
              <a:tblPr>
                <a:tableStyleId>{5C22544A-7EE6-4342-B048-85BDC9FD1C3A}</a:tableStyleId>
              </a:tblPr>
              <a:tblGrid>
                <a:gridCol w="1139530">
                  <a:extLst>
                    <a:ext uri="{9D8B030D-6E8A-4147-A177-3AD203B41FA5}">
                      <a16:colId xmlns:a16="http://schemas.microsoft.com/office/drawing/2014/main" val="20000"/>
                    </a:ext>
                  </a:extLst>
                </a:gridCol>
                <a:gridCol w="1139530">
                  <a:extLst>
                    <a:ext uri="{9D8B030D-6E8A-4147-A177-3AD203B41FA5}">
                      <a16:colId xmlns:a16="http://schemas.microsoft.com/office/drawing/2014/main" val="20001"/>
                    </a:ext>
                  </a:extLst>
                </a:gridCol>
                <a:gridCol w="1139530">
                  <a:extLst>
                    <a:ext uri="{9D8B030D-6E8A-4147-A177-3AD203B41FA5}">
                      <a16:colId xmlns:a16="http://schemas.microsoft.com/office/drawing/2014/main" val="20002"/>
                    </a:ext>
                  </a:extLst>
                </a:gridCol>
                <a:gridCol w="1139530">
                  <a:extLst>
                    <a:ext uri="{9D8B030D-6E8A-4147-A177-3AD203B41FA5}">
                      <a16:colId xmlns:a16="http://schemas.microsoft.com/office/drawing/2014/main" val="20003"/>
                    </a:ext>
                  </a:extLst>
                </a:gridCol>
                <a:gridCol w="1139530">
                  <a:extLst>
                    <a:ext uri="{9D8B030D-6E8A-4147-A177-3AD203B41FA5}">
                      <a16:colId xmlns:a16="http://schemas.microsoft.com/office/drawing/2014/main" val="20004"/>
                    </a:ext>
                  </a:extLst>
                </a:gridCol>
                <a:gridCol w="1139530">
                  <a:extLst>
                    <a:ext uri="{9D8B030D-6E8A-4147-A177-3AD203B41FA5}">
                      <a16:colId xmlns:a16="http://schemas.microsoft.com/office/drawing/2014/main" val="20005"/>
                    </a:ext>
                  </a:extLst>
                </a:gridCol>
                <a:gridCol w="1139530">
                  <a:extLst>
                    <a:ext uri="{9D8B030D-6E8A-4147-A177-3AD203B41FA5}">
                      <a16:colId xmlns:a16="http://schemas.microsoft.com/office/drawing/2014/main" val="20006"/>
                    </a:ext>
                  </a:extLst>
                </a:gridCol>
                <a:gridCol w="1139530">
                  <a:extLst>
                    <a:ext uri="{9D8B030D-6E8A-4147-A177-3AD203B41FA5}">
                      <a16:colId xmlns:a16="http://schemas.microsoft.com/office/drawing/2014/main" val="20007"/>
                    </a:ext>
                  </a:extLst>
                </a:gridCol>
                <a:gridCol w="1139530">
                  <a:extLst>
                    <a:ext uri="{9D8B030D-6E8A-4147-A177-3AD203B41FA5}">
                      <a16:colId xmlns:a16="http://schemas.microsoft.com/office/drawing/2014/main" val="20008"/>
                    </a:ext>
                  </a:extLst>
                </a:gridCol>
                <a:gridCol w="1139530">
                  <a:extLst>
                    <a:ext uri="{9D8B030D-6E8A-4147-A177-3AD203B41FA5}">
                      <a16:colId xmlns:a16="http://schemas.microsoft.com/office/drawing/2014/main" val="20009"/>
                    </a:ext>
                  </a:extLst>
                </a:gridCol>
              </a:tblGrid>
              <a:tr h="509436">
                <a:tc rowSpan="2">
                  <a:txBody>
                    <a:bodyPr/>
                    <a:lstStyle/>
                    <a:p>
                      <a:pPr marL="0" algn="ctr" defTabSz="914400" rtl="0" eaLnBrk="1" fontAlgn="ctr" latinLnBrk="0" hangingPunct="1"/>
                      <a:r>
                        <a:rPr lang="en-US" sz="1600" b="1" kern="1200" dirty="0">
                          <a:solidFill>
                            <a:schemeClr val="tx1"/>
                          </a:solidFill>
                          <a:effectLst/>
                          <a:latin typeface="+mn-lt"/>
                          <a:ea typeface="+mn-ea"/>
                          <a:cs typeface="+mn-cs"/>
                        </a:rPr>
                        <a:t>Taluka</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marL="0" algn="ctr" defTabSz="914400" rtl="0" eaLnBrk="1" fontAlgn="ctr" latinLnBrk="0" hangingPunct="1"/>
                      <a:r>
                        <a:rPr lang="en-US" sz="1600" b="1" kern="1200" dirty="0">
                          <a:solidFill>
                            <a:schemeClr val="tx1"/>
                          </a:solidFill>
                          <a:effectLst/>
                          <a:latin typeface="+mn-lt"/>
                          <a:ea typeface="+mn-ea"/>
                          <a:cs typeface="+mn-cs"/>
                        </a:rPr>
                        <a:t>Category</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No. of Schemes</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Order Issued</a:t>
                      </a: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In Progress</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tc gridSpan="2">
                  <a:txBody>
                    <a:bodyPr/>
                    <a:lstStyle/>
                    <a:p>
                      <a:pPr marL="0" algn="ctr" defTabSz="914400" rtl="0" eaLnBrk="1" fontAlgn="ctr" latinLnBrk="0" hangingPunct="1"/>
                      <a:r>
                        <a:rPr lang="en-US" sz="1600" b="1" kern="1200" dirty="0">
                          <a:solidFill>
                            <a:schemeClr val="tx1"/>
                          </a:solidFill>
                          <a:effectLst/>
                          <a:latin typeface="+mn-lt"/>
                          <a:ea typeface="+mn-ea"/>
                          <a:cs typeface="+mn-cs"/>
                        </a:rPr>
                        <a:t>Work Not Started</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tc>
                <a:extLst>
                  <a:ext uri="{0D108BD9-81ED-4DB2-BD59-A6C34878D82A}">
                    <a16:rowId xmlns:a16="http://schemas.microsoft.com/office/drawing/2014/main" val="10000"/>
                  </a:ext>
                </a:extLst>
              </a:tr>
              <a:tr h="330719">
                <a:tc vMerge="1">
                  <a:txBody>
                    <a:bodyPr/>
                    <a:lstStyle/>
                    <a:p>
                      <a:endParaRPr lang="en-IN"/>
                    </a:p>
                  </a:txBody>
                  <a:tcPr/>
                </a:tc>
                <a:tc vMerge="1">
                  <a:txBody>
                    <a:bodyPr/>
                    <a:lstStyle/>
                    <a:p>
                      <a:endParaRPr lang="en-IN"/>
                    </a:p>
                  </a:txBody>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PMC</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fontAlgn="ctr" latinLnBrk="0" hangingPunct="1"/>
                      <a:r>
                        <a:rPr lang="en-US" sz="1600" b="1" kern="1200" dirty="0">
                          <a:solidFill>
                            <a:schemeClr val="tx1"/>
                          </a:solidFill>
                          <a:effectLst/>
                          <a:latin typeface="+mn-lt"/>
                          <a:ea typeface="+mn-ea"/>
                          <a:cs typeface="+mn-cs"/>
                        </a:rPr>
                        <a:t>TSP</a:t>
                      </a:r>
                      <a:endParaRPr lang="en-IN" sz="1600" b="1" kern="1200" dirty="0">
                        <a:solidFill>
                          <a:schemeClr val="tx1"/>
                        </a:solidFill>
                        <a:effectLst/>
                        <a:latin typeface="+mn-lt"/>
                        <a:ea typeface="+mn-ea"/>
                        <a:cs typeface="+mn-cs"/>
                      </a:endParaRPr>
                    </a:p>
                  </a:txBody>
                  <a:tcPr marL="9084" marR="9084" marT="908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28805">
                <a:tc rowSpan="2">
                  <a:txBody>
                    <a:bodyPr/>
                    <a:lstStyle/>
                    <a:p>
                      <a:pPr algn="ctr" fontAlgn="ctr"/>
                      <a:r>
                        <a:rPr lang="en-IN" sz="1400" b="1" i="0" u="none" strike="noStrike" dirty="0">
                          <a:solidFill>
                            <a:srgbClr val="000000"/>
                          </a:solidFill>
                          <a:effectLst/>
                          <a:latin typeface="Calibri" panose="020F0502020204030204" pitchFamily="34" charset="0"/>
                        </a:rPr>
                        <a:t>Washi</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IN" sz="1100" b="1" i="0" u="none" strike="noStrike">
                          <a:solidFill>
                            <a:srgbClr val="000000"/>
                          </a:solidFill>
                          <a:effectLst/>
                          <a:latin typeface="Calibri" panose="020F0502020204030204" pitchFamily="34" charset="0"/>
                        </a:rPr>
                        <a:t>25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IN" sz="1100" b="1" i="0" u="none" strike="noStrike">
                          <a:solidFill>
                            <a:srgbClr val="000000"/>
                          </a:solidFill>
                          <a:effectLst/>
                          <a:latin typeface="Calibri" panose="020F0502020204030204" pitchFamily="34" charset="0"/>
                        </a:rPr>
                        <a:t>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IN" sz="1100" b="1" i="0" u="none" strike="noStrike">
                          <a:solidFill>
                            <a:srgbClr val="000000"/>
                          </a:solidFill>
                          <a:effectLst/>
                          <a:latin typeface="Calibri" panose="020F0502020204030204" pitchFamily="34" charset="0"/>
                        </a:rPr>
                        <a:t>25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IN" sz="1100" b="1" i="0" u="none" strike="noStrike">
                          <a:solidFill>
                            <a:srgbClr val="000000"/>
                          </a:solidFill>
                          <a:effectLst/>
                          <a:latin typeface="Calibri" panose="020F0502020204030204" pitchFamily="34" charset="0"/>
                        </a:rPr>
                        <a:t>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28805">
                <a:tc vMerge="1">
                  <a:txBody>
                    <a:bodyPr/>
                    <a:lstStyle/>
                    <a:p>
                      <a:endParaRPr lang="en-IN"/>
                    </a:p>
                  </a:txBody>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IN" sz="1100" b="1" i="0" u="none" strike="noStrike">
                          <a:solidFill>
                            <a:srgbClr val="000000"/>
                          </a:solidFill>
                          <a:effectLst/>
                          <a:latin typeface="Calibri" panose="020F0502020204030204" pitchFamily="34" charset="0"/>
                        </a:rPr>
                        <a:t>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IN" sz="1100" b="1" i="0" u="none" strike="noStrike">
                          <a:solidFill>
                            <a:srgbClr val="000000"/>
                          </a:solidFill>
                          <a:effectLst/>
                          <a:latin typeface="Calibri" panose="020F0502020204030204" pitchFamily="34" charset="0"/>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IN" sz="1100" b="1" i="0" u="none" strike="noStrike">
                          <a:solidFill>
                            <a:srgbClr val="000000"/>
                          </a:solidFill>
                          <a:effectLst/>
                          <a:latin typeface="Calibri" panose="020F0502020204030204" pitchFamily="34" charset="0"/>
                        </a:rPr>
                        <a:t>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IN" sz="1100" b="1" i="0" u="none" strike="noStrike">
                          <a:solidFill>
                            <a:srgbClr val="000000"/>
                          </a:solidFill>
                          <a:effectLst/>
                          <a:latin typeface="Calibri" panose="020F0502020204030204" pitchFamily="34" charset="0"/>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dirty="0">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328805">
                <a:tc rowSpan="2">
                  <a:txBody>
                    <a:bodyPr/>
                    <a:lstStyle/>
                    <a:p>
                      <a:pPr algn="ctr" fontAlgn="ctr"/>
                      <a:r>
                        <a:rPr lang="en-IN" sz="1400" b="1" i="0" u="none" strike="noStrike" dirty="0">
                          <a:solidFill>
                            <a:srgbClr val="000000"/>
                          </a:solidFill>
                          <a:effectLst/>
                          <a:latin typeface="Calibri" panose="020F0502020204030204" pitchFamily="34" charset="0"/>
                        </a:rPr>
                        <a:t>Total</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215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132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215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127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70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105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57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804525784"/>
                  </a:ext>
                </a:extLst>
              </a:tr>
              <a:tr h="328805">
                <a:tc v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65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46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65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45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36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651285205"/>
                  </a:ext>
                </a:extLst>
              </a:tr>
              <a:tr h="328805">
                <a:tc rowSpan="2" gridSpan="2">
                  <a:txBody>
                    <a:bodyPr/>
                    <a:lstStyle/>
                    <a:p>
                      <a:pPr algn="ctr" fontAlgn="ctr"/>
                      <a:r>
                        <a:rPr lang="en-IN" sz="1600" b="1" i="0" u="none" strike="noStrike" dirty="0">
                          <a:solidFill>
                            <a:srgbClr val="000000"/>
                          </a:solidFill>
                          <a:effectLst/>
                          <a:latin typeface="Calibri" panose="020F0502020204030204" pitchFamily="34" charset="0"/>
                        </a:rPr>
                        <a:t>Grand Total</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rowSpan="2"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r>
                        <a:rPr lang="en-IN" sz="1400" b="1" i="0" u="none" strike="noStrike">
                          <a:solidFill>
                            <a:srgbClr val="000000"/>
                          </a:solidFill>
                          <a:effectLst/>
                          <a:latin typeface="Calibri" panose="020F0502020204030204" pitchFamily="34" charset="0"/>
                        </a:rPr>
                        <a:t>280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178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280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172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146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95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134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1" i="0" u="none" strike="noStrike">
                          <a:solidFill>
                            <a:srgbClr val="000000"/>
                          </a:solidFill>
                          <a:effectLst/>
                          <a:latin typeface="Calibri" panose="020F0502020204030204" pitchFamily="34" charset="0"/>
                        </a:rPr>
                        <a:t>77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585003238"/>
                  </a:ext>
                </a:extLst>
              </a:tr>
              <a:tr h="328805">
                <a:tc gridSpan="2" v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v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fontAlgn="ctr"/>
                      <a:r>
                        <a:rPr lang="en-IN" sz="1600" b="1" i="0" u="none" strike="noStrike" dirty="0">
                          <a:solidFill>
                            <a:srgbClr val="000000"/>
                          </a:solidFill>
                          <a:effectLst/>
                          <a:latin typeface="Calibri" panose="020F0502020204030204" pitchFamily="34" charset="0"/>
                        </a:rPr>
                        <a:t>458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fontAlgn="ctr"/>
                      <a:r>
                        <a:rPr lang="en-IN" sz="1600" b="1" i="0" u="none" strike="noStrike" dirty="0">
                          <a:solidFill>
                            <a:srgbClr val="000000"/>
                          </a:solidFill>
                          <a:effectLst/>
                          <a:latin typeface="Calibri" panose="020F0502020204030204" pitchFamily="34" charset="0"/>
                        </a:rPr>
                        <a:t>452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fontAlgn="ctr"/>
                      <a:r>
                        <a:rPr lang="en-IN" sz="1600" b="1" i="0" u="none" strike="noStrike" dirty="0">
                          <a:solidFill>
                            <a:srgbClr val="000000"/>
                          </a:solidFill>
                          <a:effectLst/>
                          <a:latin typeface="Calibri" panose="020F0502020204030204" pitchFamily="34" charset="0"/>
                        </a:rPr>
                        <a:t>241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fontAlgn="ctr"/>
                      <a:r>
                        <a:rPr lang="en-IN" sz="1600" b="1" i="0" u="none" strike="noStrike" dirty="0">
                          <a:solidFill>
                            <a:srgbClr val="000000"/>
                          </a:solidFill>
                          <a:effectLst/>
                          <a:latin typeface="Calibri" panose="020F0502020204030204" pitchFamily="34" charset="0"/>
                        </a:rPr>
                        <a:t>211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92132757"/>
                  </a:ext>
                </a:extLst>
              </a:tr>
            </a:tbl>
          </a:graphicData>
        </a:graphic>
      </p:graphicFrame>
    </p:spTree>
    <p:extLst>
      <p:ext uri="{BB962C8B-B14F-4D97-AF65-F5344CB8AC3E}">
        <p14:creationId xmlns:p14="http://schemas.microsoft.com/office/powerpoint/2010/main" val="35251223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72116" y="3105835"/>
            <a:ext cx="5210627" cy="646331"/>
          </a:xfrm>
          <a:prstGeom prst="rect">
            <a:avLst/>
          </a:prstGeom>
          <a:noFill/>
        </p:spPr>
        <p:txBody>
          <a:bodyPr wrap="square" rtlCol="0">
            <a:spAutoFit/>
          </a:bodyPr>
          <a:lstStyle/>
          <a:p>
            <a:r>
              <a:rPr lang="en-US" sz="3600" b="1" u="sng" dirty="0">
                <a:solidFill>
                  <a:schemeClr val="accent6">
                    <a:lumMod val="50000"/>
                  </a:schemeClr>
                </a:solidFill>
              </a:rPr>
              <a:t>Sample Site Visit Photos</a:t>
            </a:r>
            <a:endParaRPr lang="en-IN" sz="3600" b="1" u="sng" dirty="0">
              <a:solidFill>
                <a:schemeClr val="accent6">
                  <a:lumMod val="50000"/>
                </a:schemeClr>
              </a:solidFill>
            </a:endParaRPr>
          </a:p>
        </p:txBody>
      </p:sp>
    </p:spTree>
    <p:extLst>
      <p:ext uri="{BB962C8B-B14F-4D97-AF65-F5344CB8AC3E}">
        <p14:creationId xmlns:p14="http://schemas.microsoft.com/office/powerpoint/2010/main" val="37077458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3169"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Bhoom</a:t>
            </a:r>
            <a:r>
              <a:rPr lang="en-US" sz="3100" b="1" dirty="0"/>
              <a:t> </a:t>
            </a:r>
            <a:r>
              <a:rPr lang="en-US" sz="3100" b="1" dirty="0" err="1"/>
              <a:t>Taluka</a:t>
            </a:r>
            <a:endParaRPr lang="en-IN" altLang="en-US" sz="3100" b="1" dirty="0">
              <a:latin typeface="+mn-lt"/>
            </a:endParaRPr>
          </a:p>
        </p:txBody>
      </p:sp>
      <p:pic>
        <p:nvPicPr>
          <p:cNvPr id="14338"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9834" y="1277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39"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6428"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40"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4706" y="1277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41"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9562"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040796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483169"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Bhoom</a:t>
            </a:r>
            <a:r>
              <a:rPr lang="en-US" sz="3100" b="1" dirty="0"/>
              <a:t> </a:t>
            </a:r>
            <a:r>
              <a:rPr lang="en-US" sz="3100" b="1" dirty="0" err="1"/>
              <a:t>Taluka</a:t>
            </a:r>
            <a:r>
              <a:rPr lang="en-US" sz="3100" b="1" dirty="0"/>
              <a:t> </a:t>
            </a:r>
            <a:endParaRPr lang="en-IN" altLang="en-US" sz="3100" b="1" dirty="0">
              <a:latin typeface="+mn-lt"/>
            </a:endParaRPr>
          </a:p>
        </p:txBody>
      </p:sp>
      <p:pic>
        <p:nvPicPr>
          <p:cNvPr id="15364" name="Picture 4"/>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28527"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2"/>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5440" y="126816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3"/>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4706" y="12767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8188"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14104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3169"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Kalamb</a:t>
            </a:r>
            <a:r>
              <a:rPr lang="en-US" sz="3100" b="1" dirty="0"/>
              <a:t> </a:t>
            </a:r>
            <a:r>
              <a:rPr lang="en-US" sz="3100" b="1" dirty="0" err="1"/>
              <a:t>Taluka</a:t>
            </a:r>
            <a:r>
              <a:rPr lang="en-US" sz="3100" b="1" dirty="0"/>
              <a:t> </a:t>
            </a:r>
            <a:endParaRPr lang="en-IN" altLang="en-US" sz="3100" b="1" dirty="0">
              <a:latin typeface="+mn-lt"/>
            </a:endParaRPr>
          </a:p>
        </p:txBody>
      </p:sp>
      <p:pic>
        <p:nvPicPr>
          <p:cNvPr id="16386"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310" y="1280557"/>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8" name="Picture 4"/>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080" y="1267705"/>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9" name="Picture 5"/>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3332" y="417210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90" name="Picture 6"/>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9562" y="4163474"/>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836456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483169"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Kalamb</a:t>
            </a:r>
            <a:r>
              <a:rPr lang="en-US" sz="3100" b="1" dirty="0"/>
              <a:t> </a:t>
            </a:r>
            <a:r>
              <a:rPr lang="en-US" sz="3100" b="1" dirty="0" err="1"/>
              <a:t>Taluka</a:t>
            </a:r>
            <a:r>
              <a:rPr lang="en-US" sz="3100" b="1" dirty="0"/>
              <a:t> </a:t>
            </a:r>
            <a:endParaRPr lang="en-IN" altLang="en-US" sz="3100" b="1" dirty="0">
              <a:latin typeface="+mn-lt"/>
            </a:endParaRPr>
          </a:p>
        </p:txBody>
      </p:sp>
      <p:pic>
        <p:nvPicPr>
          <p:cNvPr id="17410"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5440" y="1271043"/>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1"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080" y="1251383"/>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2"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6080" y="414908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3"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440" y="414908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671772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3169"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Omerga</a:t>
            </a:r>
            <a:r>
              <a:rPr lang="en-US" sz="3100" b="1" dirty="0"/>
              <a:t> </a:t>
            </a:r>
            <a:r>
              <a:rPr lang="en-US" sz="3100" b="1" dirty="0" err="1"/>
              <a:t>Taluka</a:t>
            </a:r>
            <a:r>
              <a:rPr lang="en-US" sz="3100" b="1" dirty="0"/>
              <a:t> </a:t>
            </a:r>
            <a:endParaRPr lang="en-IN" altLang="en-US" sz="3100" b="1" dirty="0">
              <a:latin typeface="+mn-lt"/>
            </a:endParaRPr>
          </a:p>
        </p:txBody>
      </p:sp>
      <p:pic>
        <p:nvPicPr>
          <p:cNvPr id="18435" name="Picture 3"/>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8188" y="1277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436" name="Picture 4"/>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080" y="1277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437" name="Picture 5"/>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7454" y="4153553"/>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438" name="Picture 6"/>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6191" y="4175933"/>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852153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3169"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Omerga</a:t>
            </a:r>
            <a:r>
              <a:rPr lang="en-US" sz="3100" b="1" dirty="0"/>
              <a:t> </a:t>
            </a:r>
            <a:r>
              <a:rPr lang="en-US" sz="3100" b="1" dirty="0" err="1"/>
              <a:t>Taluka</a:t>
            </a:r>
            <a:endParaRPr lang="en-IN" altLang="en-US" sz="3100" b="1" dirty="0">
              <a:latin typeface="+mn-lt"/>
            </a:endParaRPr>
          </a:p>
        </p:txBody>
      </p:sp>
      <p:pic>
        <p:nvPicPr>
          <p:cNvPr id="19458"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5440" y="126876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459"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2340" y="126876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460"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2189"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461"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440" y="414908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545779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7705"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Osmanabad</a:t>
            </a:r>
            <a:r>
              <a:rPr lang="en-US" sz="3100" b="1" dirty="0"/>
              <a:t> </a:t>
            </a:r>
            <a:r>
              <a:rPr lang="en-US" sz="3100" b="1" dirty="0" err="1"/>
              <a:t>Taluka</a:t>
            </a:r>
            <a:r>
              <a:rPr lang="en-US" sz="3100" b="1" dirty="0"/>
              <a:t> </a:t>
            </a:r>
            <a:r>
              <a:rPr lang="en-US" sz="3100" b="1" dirty="0">
                <a:latin typeface="+mn-lt"/>
              </a:rPr>
              <a:t> </a:t>
            </a:r>
            <a:endParaRPr lang="en-IN" altLang="en-US" sz="3100" b="1" dirty="0">
              <a:latin typeface="+mn-lt"/>
            </a:endParaRPr>
          </a:p>
        </p:txBody>
      </p:sp>
      <p:pic>
        <p:nvPicPr>
          <p:cNvPr id="20481" name="Picture 1"/>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5440" y="126876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482" name="Picture 2"/>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080" y="1276158"/>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484"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440" y="414908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485"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16080" y="414908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026178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487705"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Paranda</a:t>
            </a:r>
            <a:r>
              <a:rPr lang="en-US" sz="3100" b="1" dirty="0"/>
              <a:t> </a:t>
            </a:r>
            <a:r>
              <a:rPr lang="en-US" sz="3100" b="1" dirty="0" err="1"/>
              <a:t>Taluka</a:t>
            </a:r>
            <a:r>
              <a:rPr lang="en-US" sz="3100" b="1" dirty="0"/>
              <a:t> </a:t>
            </a:r>
            <a:endParaRPr lang="en-IN" altLang="en-US" sz="3100" b="1" dirty="0">
              <a:latin typeface="+mn-lt"/>
            </a:endParaRPr>
          </a:p>
        </p:txBody>
      </p:sp>
      <p:pic>
        <p:nvPicPr>
          <p:cNvPr id="21506"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0936" y="1260134"/>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07"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0936" y="415770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08"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3332" y="4156301"/>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09"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3430" y="1274253"/>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93982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7705"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Tuljapur</a:t>
            </a:r>
            <a:r>
              <a:rPr lang="en-US" sz="3100" b="1" dirty="0"/>
              <a:t> </a:t>
            </a:r>
            <a:r>
              <a:rPr lang="en-US" sz="3100" b="1" dirty="0" err="1"/>
              <a:t>Taluka</a:t>
            </a:r>
            <a:r>
              <a:rPr lang="en-US" sz="3100" b="1" dirty="0"/>
              <a:t> </a:t>
            </a:r>
            <a:endParaRPr lang="en-IN" altLang="en-US" sz="3100" b="1" dirty="0">
              <a:latin typeface="+mn-lt"/>
            </a:endParaRPr>
          </a:p>
        </p:txBody>
      </p:sp>
      <p:pic>
        <p:nvPicPr>
          <p:cNvPr id="22531" name="Picture 3"/>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5440" y="126876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2" name="Picture 4"/>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080" y="126876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3" name="Picture 5"/>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6080" y="4157929"/>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4" name="Picture 6"/>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8188" y="4158068"/>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5973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07817" y="143452"/>
            <a:ext cx="11776365" cy="799978"/>
          </a:xfrm>
          <a:solidFill>
            <a:schemeClr val="accent4">
              <a:lumMod val="20000"/>
              <a:lumOff val="80000"/>
            </a:schemeClr>
          </a:solidFill>
        </p:spPr>
        <p:txBody>
          <a:bodyPr>
            <a:normAutofit fontScale="90000"/>
          </a:bodyPr>
          <a:lstStyle/>
          <a:p>
            <a:pPr algn="ctr"/>
            <a:r>
              <a:rPr lang="en-US" sz="4000" b="1" u="sng" dirty="0">
                <a:solidFill>
                  <a:prstClr val="black"/>
                </a:solidFill>
                <a:latin typeface="Calibri"/>
              </a:rPr>
              <a:t>Executive Summary</a:t>
            </a:r>
            <a:br>
              <a:rPr lang="en-US" sz="4000" b="1" dirty="0">
                <a:solidFill>
                  <a:prstClr val="black"/>
                </a:solidFill>
                <a:latin typeface="Calibri"/>
              </a:rPr>
            </a:br>
            <a:r>
              <a:rPr lang="en-US" sz="2500" b="1" dirty="0">
                <a:solidFill>
                  <a:prstClr val="black"/>
                </a:solidFill>
                <a:latin typeface="Calibri"/>
              </a:rPr>
              <a:t>Work in Progress Schemes</a:t>
            </a:r>
            <a:endParaRPr lang="en-US" b="1" dirty="0"/>
          </a:p>
        </p:txBody>
      </p:sp>
      <p:graphicFrame>
        <p:nvGraphicFramePr>
          <p:cNvPr id="4" name="Content Placeholder 8"/>
          <p:cNvGraphicFramePr>
            <a:graphicFrameLocks/>
          </p:cNvGraphicFramePr>
          <p:nvPr>
            <p:extLst>
              <p:ext uri="{D42A27DB-BD31-4B8C-83A1-F6EECF244321}">
                <p14:modId xmlns:p14="http://schemas.microsoft.com/office/powerpoint/2010/main" val="2942812153"/>
              </p:ext>
            </p:extLst>
          </p:nvPr>
        </p:nvGraphicFramePr>
        <p:xfrm>
          <a:off x="373109" y="1129665"/>
          <a:ext cx="11470547" cy="5629216"/>
        </p:xfrm>
        <a:graphic>
          <a:graphicData uri="http://schemas.openxmlformats.org/drawingml/2006/table">
            <a:tbl>
              <a:tblPr/>
              <a:tblGrid>
                <a:gridCol w="1550785">
                  <a:extLst>
                    <a:ext uri="{9D8B030D-6E8A-4147-A177-3AD203B41FA5}">
                      <a16:colId xmlns:a16="http://schemas.microsoft.com/office/drawing/2014/main" val="20000"/>
                    </a:ext>
                  </a:extLst>
                </a:gridCol>
                <a:gridCol w="1200317">
                  <a:extLst>
                    <a:ext uri="{9D8B030D-6E8A-4147-A177-3AD203B41FA5}">
                      <a16:colId xmlns:a16="http://schemas.microsoft.com/office/drawing/2014/main" val="20001"/>
                    </a:ext>
                  </a:extLst>
                </a:gridCol>
                <a:gridCol w="1630438">
                  <a:extLst>
                    <a:ext uri="{9D8B030D-6E8A-4147-A177-3AD203B41FA5}">
                      <a16:colId xmlns:a16="http://schemas.microsoft.com/office/drawing/2014/main" val="20002"/>
                    </a:ext>
                  </a:extLst>
                </a:gridCol>
                <a:gridCol w="1349925">
                  <a:extLst>
                    <a:ext uri="{9D8B030D-6E8A-4147-A177-3AD203B41FA5}">
                      <a16:colId xmlns:a16="http://schemas.microsoft.com/office/drawing/2014/main" val="20003"/>
                    </a:ext>
                  </a:extLst>
                </a:gridCol>
                <a:gridCol w="1402563">
                  <a:extLst>
                    <a:ext uri="{9D8B030D-6E8A-4147-A177-3AD203B41FA5}">
                      <a16:colId xmlns:a16="http://schemas.microsoft.com/office/drawing/2014/main" val="20004"/>
                    </a:ext>
                  </a:extLst>
                </a:gridCol>
                <a:gridCol w="1313215">
                  <a:extLst>
                    <a:ext uri="{9D8B030D-6E8A-4147-A177-3AD203B41FA5}">
                      <a16:colId xmlns:a16="http://schemas.microsoft.com/office/drawing/2014/main" val="20005"/>
                    </a:ext>
                  </a:extLst>
                </a:gridCol>
                <a:gridCol w="1421957">
                  <a:extLst>
                    <a:ext uri="{9D8B030D-6E8A-4147-A177-3AD203B41FA5}">
                      <a16:colId xmlns:a16="http://schemas.microsoft.com/office/drawing/2014/main" val="20006"/>
                    </a:ext>
                  </a:extLst>
                </a:gridCol>
                <a:gridCol w="1601347">
                  <a:extLst>
                    <a:ext uri="{9D8B030D-6E8A-4147-A177-3AD203B41FA5}">
                      <a16:colId xmlns:a16="http://schemas.microsoft.com/office/drawing/2014/main" val="20007"/>
                    </a:ext>
                  </a:extLst>
                </a:gridCol>
              </a:tblGrid>
              <a:tr h="393217">
                <a:tc rowSpan="2">
                  <a:txBody>
                    <a:bodyPr/>
                    <a:lstStyle/>
                    <a:p>
                      <a:pPr algn="ctr" fontAlgn="ctr"/>
                      <a:r>
                        <a:rPr lang="en-IN" sz="1600" b="1" i="0" u="none" strike="noStrike" dirty="0" err="1">
                          <a:solidFill>
                            <a:srgbClr val="000000"/>
                          </a:solidFill>
                          <a:effectLst/>
                          <a:latin typeface="Calibri" panose="020F0502020204030204"/>
                        </a:rPr>
                        <a:t>Taluka</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algn="ctr" fontAlgn="ctr"/>
                      <a:r>
                        <a:rPr lang="en-IN" sz="1600" b="1" i="0" u="none" strike="noStrike" dirty="0">
                          <a:solidFill>
                            <a:srgbClr val="000000"/>
                          </a:solidFill>
                          <a:effectLst/>
                          <a:latin typeface="Calibri" panose="020F0502020204030204"/>
                        </a:rPr>
                        <a:t>Category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algn="ctr" fontAlgn="ctr"/>
                      <a:r>
                        <a:rPr lang="en-IN" sz="1600" b="1" i="0" u="none" strike="noStrike" dirty="0">
                          <a:solidFill>
                            <a:srgbClr val="000000"/>
                          </a:solidFill>
                          <a:effectLst/>
                          <a:latin typeface="Calibri" panose="020F0502020204030204"/>
                        </a:rPr>
                        <a:t>No. of Schemes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gridSpan="5">
                  <a:txBody>
                    <a:bodyPr/>
                    <a:lstStyle/>
                    <a:p>
                      <a:pPr algn="ctr" fontAlgn="b"/>
                      <a:r>
                        <a:rPr lang="en-US" sz="1600" b="1" i="0" u="none" strike="noStrike" dirty="0">
                          <a:solidFill>
                            <a:srgbClr val="000000"/>
                          </a:solidFill>
                          <a:effectLst/>
                          <a:latin typeface="Calibri" panose="020F0502020204030204"/>
                        </a:rPr>
                        <a:t>No. of Schemes based on Physical Progress %</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932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fontAlgn="b"/>
                      <a:r>
                        <a:rPr lang="en-IN" sz="1600" b="1" i="0" u="none" strike="noStrike" dirty="0">
                          <a:solidFill>
                            <a:srgbClr val="000000"/>
                          </a:solidFill>
                          <a:effectLst/>
                          <a:latin typeface="Calibri" panose="020F0502020204030204"/>
                        </a:rPr>
                        <a:t>&lt; 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25 &lt;</a:t>
                      </a:r>
                      <a:r>
                        <a:rPr lang="en-IN" sz="1600" b="1" i="0" u="none" strike="noStrike" baseline="0" dirty="0">
                          <a:solidFill>
                            <a:srgbClr val="000000"/>
                          </a:solidFill>
                          <a:effectLst/>
                          <a:latin typeface="Calibri" panose="020F0502020204030204"/>
                        </a:rPr>
                        <a:t> </a:t>
                      </a:r>
                      <a:r>
                        <a:rPr lang="en-IN" sz="1600" b="1" i="0" u="none" strike="noStrike" dirty="0">
                          <a:solidFill>
                            <a:srgbClr val="000000"/>
                          </a:solidFill>
                          <a:effectLst/>
                          <a:latin typeface="Calibri" panose="020F0502020204030204"/>
                        </a:rPr>
                        <a:t>50%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50</a:t>
                      </a:r>
                      <a:r>
                        <a:rPr lang="en-IN" sz="1600" b="1" i="0" u="none" strike="noStrike" baseline="0" dirty="0">
                          <a:solidFill>
                            <a:srgbClr val="000000"/>
                          </a:solidFill>
                          <a:effectLst/>
                          <a:latin typeface="Calibri" panose="020F0502020204030204"/>
                        </a:rPr>
                        <a:t> &lt; </a:t>
                      </a:r>
                      <a:r>
                        <a:rPr lang="en-IN" sz="1600" b="1" i="0" u="none" strike="noStrike" dirty="0">
                          <a:solidFill>
                            <a:srgbClr val="000000"/>
                          </a:solidFill>
                          <a:effectLst/>
                          <a:latin typeface="Calibri" panose="020F0502020204030204"/>
                        </a:rPr>
                        <a:t>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75</a:t>
                      </a:r>
                      <a:r>
                        <a:rPr lang="en-IN" sz="1600" b="1" i="0" u="none" strike="noStrike" baseline="0" dirty="0">
                          <a:solidFill>
                            <a:srgbClr val="000000"/>
                          </a:solidFill>
                          <a:effectLst/>
                          <a:latin typeface="Calibri" panose="020F0502020204030204"/>
                        </a:rPr>
                        <a:t> &lt; </a:t>
                      </a:r>
                      <a:r>
                        <a:rPr lang="en-IN" sz="1600" b="1" i="0" u="none" strike="noStrike" dirty="0">
                          <a:solidFill>
                            <a:srgbClr val="000000"/>
                          </a:solidFill>
                          <a:effectLst/>
                          <a:latin typeface="Calibri" panose="020F0502020204030204"/>
                        </a:rPr>
                        <a:t>100%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Commissioned</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45913">
                <a:tc rowSpan="2">
                  <a:txBody>
                    <a:bodyPr/>
                    <a:lstStyle/>
                    <a:p>
                      <a:pPr algn="ctr" fontAlgn="ctr"/>
                      <a:r>
                        <a:rPr lang="en-IN" sz="1400" b="1" i="0" u="none" strike="noStrike" dirty="0" err="1">
                          <a:solidFill>
                            <a:srgbClr val="000000"/>
                          </a:solidFill>
                          <a:effectLst/>
                          <a:latin typeface="Calibri" panose="020F0502020204030204" pitchFamily="34" charset="0"/>
                        </a:rPr>
                        <a:t>Bhoom</a:t>
                      </a:r>
                      <a:endParaRPr lang="en-IN" sz="1400" b="1" i="0" u="none" strike="noStrike" dirty="0">
                        <a:solidFill>
                          <a:srgbClr val="000000"/>
                        </a:solidFill>
                        <a:effectLst/>
                        <a:latin typeface="Calibri" panose="020F0502020204030204" pitchFamily="34" charset="0"/>
                      </a:endParaRP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dirty="0">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000000"/>
                          </a:solidFill>
                          <a:effectLst/>
                          <a:latin typeface="Calibri" panose="020F0502020204030204" pitchFamily="34" charset="0"/>
                        </a:rPr>
                        <a:t>29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000000"/>
                          </a:solidFill>
                          <a:effectLst/>
                          <a:latin typeface="Calibri" panose="020F0502020204030204" pitchFamily="34" charset="0"/>
                        </a:rPr>
                        <a:t>25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45913">
                <a:tc vMerge="1">
                  <a:txBody>
                    <a:bodyPr/>
                    <a:lstStyle/>
                    <a:p>
                      <a:endParaRPr lang="en-IN"/>
                    </a:p>
                  </a:txBody>
                  <a:tcPr/>
                </a:tc>
                <a:tc>
                  <a:txBody>
                    <a:bodyPr/>
                    <a:lstStyle/>
                    <a:p>
                      <a:pPr algn="ctr" fontAlgn="b"/>
                      <a:r>
                        <a:rPr lang="en-IN" sz="1400" b="0" i="0" u="none" strike="noStrike" dirty="0">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000000"/>
                          </a:solidFill>
                          <a:effectLst/>
                          <a:latin typeface="Calibri" panose="020F0502020204030204" pitchFamily="34" charset="0"/>
                        </a:rPr>
                        <a:t>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45913">
                <a:tc rowSpan="2">
                  <a:txBody>
                    <a:bodyPr/>
                    <a:lstStyle/>
                    <a:p>
                      <a:pPr algn="ctr" fontAlgn="ctr"/>
                      <a:r>
                        <a:rPr lang="en-IN" sz="1400" b="1" i="0" u="none" strike="noStrike">
                          <a:solidFill>
                            <a:srgbClr val="000000"/>
                          </a:solidFill>
                          <a:effectLst/>
                          <a:latin typeface="Calibri" panose="020F0502020204030204" pitchFamily="34" charset="0"/>
                        </a:rPr>
                        <a:t>Kalamb</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345913">
                <a:tc vMerge="1">
                  <a:txBody>
                    <a:bodyPr/>
                    <a:lstStyle/>
                    <a:p>
                      <a:endParaRPr lang="en-IN"/>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345913">
                <a:tc rowSpan="2">
                  <a:txBody>
                    <a:bodyPr/>
                    <a:lstStyle/>
                    <a:p>
                      <a:pPr algn="ctr" fontAlgn="ctr"/>
                      <a:r>
                        <a:rPr lang="en-IN" sz="1400" b="1" i="0" u="none" strike="noStrike">
                          <a:solidFill>
                            <a:srgbClr val="000000"/>
                          </a:solidFill>
                          <a:effectLst/>
                          <a:latin typeface="Calibri" panose="020F0502020204030204" pitchFamily="34" charset="0"/>
                        </a:rPr>
                        <a:t>Lohara</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345913">
                <a:tc vMerge="1">
                  <a:txBody>
                    <a:bodyPr/>
                    <a:lstStyle/>
                    <a:p>
                      <a:endParaRPr lang="en-IN"/>
                    </a:p>
                  </a:txBody>
                  <a:tcPr/>
                </a:tc>
                <a:tc>
                  <a:txBody>
                    <a:bodyPr/>
                    <a:lstStyle/>
                    <a:p>
                      <a:pPr algn="ctr" fontAlgn="b"/>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345913">
                <a:tc rowSpan="2">
                  <a:txBody>
                    <a:bodyPr/>
                    <a:lstStyle/>
                    <a:p>
                      <a:pPr algn="ctr" fontAlgn="ctr"/>
                      <a:r>
                        <a:rPr lang="en-IN" sz="1400" b="1" i="0" u="none" strike="noStrike">
                          <a:solidFill>
                            <a:srgbClr val="000000"/>
                          </a:solidFill>
                          <a:effectLst/>
                          <a:latin typeface="Calibri" panose="020F0502020204030204" pitchFamily="34" charset="0"/>
                        </a:rPr>
                        <a:t>Omerga</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8"/>
                  </a:ext>
                </a:extLst>
              </a:tr>
              <a:tr h="345913">
                <a:tc vMerge="1">
                  <a:txBody>
                    <a:bodyPr/>
                    <a:lstStyle/>
                    <a:p>
                      <a:endParaRPr lang="en-IN"/>
                    </a:p>
                  </a:txBody>
                  <a:tcPr/>
                </a:tc>
                <a:tc>
                  <a:txBody>
                    <a:bodyPr/>
                    <a:lstStyle/>
                    <a:p>
                      <a:pPr algn="ctr" fontAlgn="b"/>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9"/>
                  </a:ext>
                </a:extLst>
              </a:tr>
              <a:tr h="345913">
                <a:tc rowSpan="2">
                  <a:txBody>
                    <a:bodyPr/>
                    <a:lstStyle/>
                    <a:p>
                      <a:pPr algn="ctr" fontAlgn="ctr"/>
                      <a:r>
                        <a:rPr lang="en-IN" sz="1400" b="1" i="0" u="none" strike="noStrike">
                          <a:solidFill>
                            <a:srgbClr val="000000"/>
                          </a:solidFill>
                          <a:effectLst/>
                          <a:latin typeface="Calibri" panose="020F0502020204030204" pitchFamily="34" charset="0"/>
                        </a:rPr>
                        <a:t>Osmanabad</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0"/>
                  </a:ext>
                </a:extLst>
              </a:tr>
              <a:tr h="345913">
                <a:tc vMerge="1">
                  <a:txBody>
                    <a:bodyPr/>
                    <a:lstStyle/>
                    <a:p>
                      <a:endParaRPr lang="en-IN"/>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1"/>
                  </a:ext>
                </a:extLst>
              </a:tr>
              <a:tr h="345913">
                <a:tc rowSpan="2">
                  <a:txBody>
                    <a:bodyPr/>
                    <a:lstStyle/>
                    <a:p>
                      <a:pPr algn="ctr" fontAlgn="ctr"/>
                      <a:r>
                        <a:rPr lang="en-IN" sz="1400" b="1" i="0" u="none" strike="noStrike">
                          <a:solidFill>
                            <a:srgbClr val="000000"/>
                          </a:solidFill>
                          <a:effectLst/>
                          <a:latin typeface="Calibri" panose="020F0502020204030204" pitchFamily="34" charset="0"/>
                        </a:rPr>
                        <a:t>Paranda</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2"/>
                  </a:ext>
                </a:extLst>
              </a:tr>
              <a:tr h="345913">
                <a:tc vMerge="1">
                  <a:txBody>
                    <a:bodyPr/>
                    <a:lstStyle/>
                    <a:p>
                      <a:endParaRPr lang="en-IN"/>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13"/>
                  </a:ext>
                </a:extLst>
              </a:tr>
              <a:tr h="345913">
                <a:tc rowSpan="2">
                  <a:txBody>
                    <a:bodyPr/>
                    <a:lstStyle/>
                    <a:p>
                      <a:pPr algn="ctr" fontAlgn="ctr"/>
                      <a:r>
                        <a:rPr lang="en-IN" sz="1400" b="1" i="0" u="none" strike="noStrike">
                          <a:solidFill>
                            <a:srgbClr val="000000"/>
                          </a:solidFill>
                          <a:effectLst/>
                          <a:latin typeface="Calibri" panose="020F0502020204030204" pitchFamily="34" charset="0"/>
                        </a:rPr>
                        <a:t>Tuljapur</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61203425"/>
                  </a:ext>
                </a:extLst>
              </a:tr>
              <a:tr h="345913">
                <a:tc vMerge="1">
                  <a:txBody>
                    <a:bodyPr/>
                    <a:lstStyle/>
                    <a:p>
                      <a:endParaRPr lang="en-IN"/>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56354997"/>
                  </a:ext>
                </a:extLst>
              </a:tr>
            </a:tbl>
          </a:graphicData>
        </a:graphic>
      </p:graphicFrame>
    </p:spTree>
    <p:extLst>
      <p:ext uri="{BB962C8B-B14F-4D97-AF65-F5344CB8AC3E}">
        <p14:creationId xmlns:p14="http://schemas.microsoft.com/office/powerpoint/2010/main" val="20152442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487705" y="187268"/>
            <a:ext cx="11225662" cy="825228"/>
          </a:xfrm>
          <a:prstGeom prst="rect">
            <a:avLst/>
          </a:prstGeom>
          <a:solidFill>
            <a:schemeClr val="accent6">
              <a:lumMod val="20000"/>
              <a:lumOff val="80000"/>
            </a:schemeClr>
          </a:solidFill>
        </p:spPr>
        <p:txBody>
          <a:bodyPr vert="horz" lIns="89548" tIns="44772" rIns="89548" bIns="44772"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100" b="1" dirty="0" err="1">
                <a:latin typeface="+mn-lt"/>
              </a:rPr>
              <a:t>Paranda</a:t>
            </a:r>
            <a:r>
              <a:rPr lang="en-US" sz="3100" b="1" dirty="0"/>
              <a:t> </a:t>
            </a:r>
            <a:r>
              <a:rPr lang="en-US" sz="3100" b="1" dirty="0" err="1"/>
              <a:t>Taluka</a:t>
            </a:r>
            <a:r>
              <a:rPr lang="en-US" sz="3100" b="1" dirty="0"/>
              <a:t> </a:t>
            </a:r>
            <a:endParaRPr lang="en-IN" altLang="en-US" sz="3100" b="1" dirty="0">
              <a:latin typeface="+mn-lt"/>
            </a:endParaRPr>
          </a:p>
        </p:txBody>
      </p:sp>
      <p:pic>
        <p:nvPicPr>
          <p:cNvPr id="23554" name="Picture 2"/>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8188" y="1277386"/>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555" name="Picture 3"/>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1706" y="1283240"/>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556" name="Picture 4"/>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4706" y="4145349"/>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557" name="Picture 5"/>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9365" y="4145349"/>
            <a:ext cx="4320000"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531296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AutoShape 4" descr="Prime Minister Narendra Modi released the new logo for the Jal Jeevan  Mission. He also unveiled the 'Margadarshika for Gram Panchayats and Paani  Samitis under Jal Jeevan Mission' (Guidelines for the Village"/>
          <p:cNvSpPr>
            <a:spLocks noChangeAspect="1" noChangeArrowheads="1"/>
          </p:cNvSpPr>
          <p:nvPr/>
        </p:nvSpPr>
        <p:spPr bwMode="auto">
          <a:xfrm>
            <a:off x="2868613" y="1920875"/>
            <a:ext cx="4064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p>
            <a:endParaRPr lang="en-US"/>
          </a:p>
        </p:txBody>
      </p:sp>
      <p:sp>
        <p:nvSpPr>
          <p:cNvPr id="61444" name="Rectangle 4"/>
          <p:cNvSpPr>
            <a:spLocks noChangeArrowheads="1"/>
          </p:cNvSpPr>
          <p:nvPr/>
        </p:nvSpPr>
        <p:spPr bwMode="auto">
          <a:xfrm>
            <a:off x="811213" y="3967163"/>
            <a:ext cx="10901362" cy="123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spAutoFit/>
          </a:bodyPr>
          <a:lstStyle/>
          <a:p>
            <a:pPr algn="ctr"/>
            <a:r>
              <a:rPr lang="en-US" sz="7200" dirty="0">
                <a:solidFill>
                  <a:schemeClr val="accent6">
                    <a:lumMod val="50000"/>
                  </a:schemeClr>
                </a:solidFill>
                <a:latin typeface="Arial Black" pitchFamily="34" charset="0"/>
              </a:rPr>
              <a:t>Thank You!</a:t>
            </a:r>
          </a:p>
        </p:txBody>
      </p:sp>
      <p:pic>
        <p:nvPicPr>
          <p:cNvPr id="4098" name="Picture 2" descr="Jal Jeevan Mission.(JJ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34090" y="1308327"/>
            <a:ext cx="4328337" cy="2658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870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07817" y="143452"/>
            <a:ext cx="11776365" cy="799978"/>
          </a:xfrm>
          <a:solidFill>
            <a:schemeClr val="accent4">
              <a:lumMod val="20000"/>
              <a:lumOff val="80000"/>
            </a:schemeClr>
          </a:solidFill>
        </p:spPr>
        <p:txBody>
          <a:bodyPr>
            <a:normAutofit fontScale="90000"/>
          </a:bodyPr>
          <a:lstStyle/>
          <a:p>
            <a:pPr algn="ctr"/>
            <a:r>
              <a:rPr lang="en-US" sz="4000" b="1" u="sng" dirty="0">
                <a:solidFill>
                  <a:prstClr val="black"/>
                </a:solidFill>
                <a:latin typeface="Calibri"/>
              </a:rPr>
              <a:t>Executive Summary</a:t>
            </a:r>
            <a:br>
              <a:rPr lang="en-US" sz="4000" b="1" dirty="0">
                <a:solidFill>
                  <a:prstClr val="black"/>
                </a:solidFill>
                <a:latin typeface="Calibri"/>
              </a:rPr>
            </a:br>
            <a:r>
              <a:rPr lang="en-US" sz="2500" b="1" dirty="0">
                <a:solidFill>
                  <a:prstClr val="black"/>
                </a:solidFill>
                <a:latin typeface="Calibri"/>
              </a:rPr>
              <a:t>Work in Progress Schemes</a:t>
            </a:r>
            <a:endParaRPr lang="en-US" b="1" dirty="0"/>
          </a:p>
        </p:txBody>
      </p:sp>
      <p:graphicFrame>
        <p:nvGraphicFramePr>
          <p:cNvPr id="4" name="Content Placeholder 8"/>
          <p:cNvGraphicFramePr>
            <a:graphicFrameLocks/>
          </p:cNvGraphicFramePr>
          <p:nvPr>
            <p:extLst>
              <p:ext uri="{D42A27DB-BD31-4B8C-83A1-F6EECF244321}">
                <p14:modId xmlns:p14="http://schemas.microsoft.com/office/powerpoint/2010/main" val="4292313844"/>
              </p:ext>
            </p:extLst>
          </p:nvPr>
        </p:nvGraphicFramePr>
        <p:xfrm>
          <a:off x="373109" y="1129665"/>
          <a:ext cx="11470547" cy="2515999"/>
        </p:xfrm>
        <a:graphic>
          <a:graphicData uri="http://schemas.openxmlformats.org/drawingml/2006/table">
            <a:tbl>
              <a:tblPr/>
              <a:tblGrid>
                <a:gridCol w="1550785">
                  <a:extLst>
                    <a:ext uri="{9D8B030D-6E8A-4147-A177-3AD203B41FA5}">
                      <a16:colId xmlns:a16="http://schemas.microsoft.com/office/drawing/2014/main" val="20000"/>
                    </a:ext>
                  </a:extLst>
                </a:gridCol>
                <a:gridCol w="1200317">
                  <a:extLst>
                    <a:ext uri="{9D8B030D-6E8A-4147-A177-3AD203B41FA5}">
                      <a16:colId xmlns:a16="http://schemas.microsoft.com/office/drawing/2014/main" val="20001"/>
                    </a:ext>
                  </a:extLst>
                </a:gridCol>
                <a:gridCol w="1630438">
                  <a:extLst>
                    <a:ext uri="{9D8B030D-6E8A-4147-A177-3AD203B41FA5}">
                      <a16:colId xmlns:a16="http://schemas.microsoft.com/office/drawing/2014/main" val="20002"/>
                    </a:ext>
                  </a:extLst>
                </a:gridCol>
                <a:gridCol w="1349925">
                  <a:extLst>
                    <a:ext uri="{9D8B030D-6E8A-4147-A177-3AD203B41FA5}">
                      <a16:colId xmlns:a16="http://schemas.microsoft.com/office/drawing/2014/main" val="20003"/>
                    </a:ext>
                  </a:extLst>
                </a:gridCol>
                <a:gridCol w="1402563">
                  <a:extLst>
                    <a:ext uri="{9D8B030D-6E8A-4147-A177-3AD203B41FA5}">
                      <a16:colId xmlns:a16="http://schemas.microsoft.com/office/drawing/2014/main" val="20004"/>
                    </a:ext>
                  </a:extLst>
                </a:gridCol>
                <a:gridCol w="1313215">
                  <a:extLst>
                    <a:ext uri="{9D8B030D-6E8A-4147-A177-3AD203B41FA5}">
                      <a16:colId xmlns:a16="http://schemas.microsoft.com/office/drawing/2014/main" val="20005"/>
                    </a:ext>
                  </a:extLst>
                </a:gridCol>
                <a:gridCol w="1421957">
                  <a:extLst>
                    <a:ext uri="{9D8B030D-6E8A-4147-A177-3AD203B41FA5}">
                      <a16:colId xmlns:a16="http://schemas.microsoft.com/office/drawing/2014/main" val="20006"/>
                    </a:ext>
                  </a:extLst>
                </a:gridCol>
                <a:gridCol w="1601347">
                  <a:extLst>
                    <a:ext uri="{9D8B030D-6E8A-4147-A177-3AD203B41FA5}">
                      <a16:colId xmlns:a16="http://schemas.microsoft.com/office/drawing/2014/main" val="20007"/>
                    </a:ext>
                  </a:extLst>
                </a:gridCol>
              </a:tblGrid>
              <a:tr h="393217">
                <a:tc rowSpan="2">
                  <a:txBody>
                    <a:bodyPr/>
                    <a:lstStyle/>
                    <a:p>
                      <a:pPr algn="ctr" fontAlgn="ctr"/>
                      <a:r>
                        <a:rPr lang="en-IN" sz="1600" b="1" i="0" u="none" strike="noStrike" dirty="0" err="1">
                          <a:solidFill>
                            <a:srgbClr val="000000"/>
                          </a:solidFill>
                          <a:effectLst/>
                          <a:latin typeface="Calibri" panose="020F0502020204030204"/>
                        </a:rPr>
                        <a:t>Taluka</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algn="ctr" fontAlgn="ctr"/>
                      <a:r>
                        <a:rPr lang="en-IN" sz="1600" b="1" i="0" u="none" strike="noStrike" dirty="0">
                          <a:solidFill>
                            <a:srgbClr val="000000"/>
                          </a:solidFill>
                          <a:effectLst/>
                          <a:latin typeface="Calibri" panose="020F0502020204030204"/>
                        </a:rPr>
                        <a:t>Category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rowSpan="2">
                  <a:txBody>
                    <a:bodyPr/>
                    <a:lstStyle/>
                    <a:p>
                      <a:pPr algn="ctr" fontAlgn="ctr"/>
                      <a:r>
                        <a:rPr lang="en-IN" sz="1600" b="1" i="0" u="none" strike="noStrike" dirty="0">
                          <a:solidFill>
                            <a:srgbClr val="000000"/>
                          </a:solidFill>
                          <a:effectLst/>
                          <a:latin typeface="Calibri" panose="020F0502020204030204"/>
                        </a:rPr>
                        <a:t>No. of Schemes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gridSpan="5">
                  <a:txBody>
                    <a:bodyPr/>
                    <a:lstStyle/>
                    <a:p>
                      <a:pPr algn="ctr" fontAlgn="b"/>
                      <a:r>
                        <a:rPr lang="en-US" sz="1600" b="1" i="0" u="none" strike="noStrike" dirty="0">
                          <a:solidFill>
                            <a:srgbClr val="000000"/>
                          </a:solidFill>
                          <a:effectLst/>
                          <a:latin typeface="Calibri" panose="020F0502020204030204"/>
                        </a:rPr>
                        <a:t>No. of Schemes based on Physical Progress %</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932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fontAlgn="b"/>
                      <a:r>
                        <a:rPr lang="en-IN" sz="1600" b="1" i="0" u="none" strike="noStrike" dirty="0">
                          <a:solidFill>
                            <a:srgbClr val="000000"/>
                          </a:solidFill>
                          <a:effectLst/>
                          <a:latin typeface="Calibri" panose="020F0502020204030204"/>
                        </a:rPr>
                        <a:t>&lt; 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25 &lt;</a:t>
                      </a:r>
                      <a:r>
                        <a:rPr lang="en-IN" sz="1600" b="1" i="0" u="none" strike="noStrike" baseline="0" dirty="0">
                          <a:solidFill>
                            <a:srgbClr val="000000"/>
                          </a:solidFill>
                          <a:effectLst/>
                          <a:latin typeface="Calibri" panose="020F0502020204030204"/>
                        </a:rPr>
                        <a:t> </a:t>
                      </a:r>
                      <a:r>
                        <a:rPr lang="en-IN" sz="1600" b="1" i="0" u="none" strike="noStrike" dirty="0">
                          <a:solidFill>
                            <a:srgbClr val="000000"/>
                          </a:solidFill>
                          <a:effectLst/>
                          <a:latin typeface="Calibri" panose="020F0502020204030204"/>
                        </a:rPr>
                        <a:t>50%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50</a:t>
                      </a:r>
                      <a:r>
                        <a:rPr lang="en-IN" sz="1600" b="1" i="0" u="none" strike="noStrike" baseline="0" dirty="0">
                          <a:solidFill>
                            <a:srgbClr val="000000"/>
                          </a:solidFill>
                          <a:effectLst/>
                          <a:latin typeface="Calibri" panose="020F0502020204030204"/>
                        </a:rPr>
                        <a:t> &lt; </a:t>
                      </a:r>
                      <a:r>
                        <a:rPr lang="en-IN" sz="1600" b="1" i="0" u="none" strike="noStrike" dirty="0">
                          <a:solidFill>
                            <a:srgbClr val="000000"/>
                          </a:solidFill>
                          <a:effectLst/>
                          <a:latin typeface="Calibri" panose="020F0502020204030204"/>
                        </a:rPr>
                        <a:t>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75</a:t>
                      </a:r>
                      <a:r>
                        <a:rPr lang="en-IN" sz="1600" b="1" i="0" u="none" strike="noStrike" baseline="0" dirty="0">
                          <a:solidFill>
                            <a:srgbClr val="000000"/>
                          </a:solidFill>
                          <a:effectLst/>
                          <a:latin typeface="Calibri" panose="020F0502020204030204"/>
                        </a:rPr>
                        <a:t> &lt; </a:t>
                      </a:r>
                      <a:r>
                        <a:rPr lang="en-IN" sz="1600" b="1" i="0" u="none" strike="noStrike" dirty="0">
                          <a:solidFill>
                            <a:srgbClr val="000000"/>
                          </a:solidFill>
                          <a:effectLst/>
                          <a:latin typeface="Calibri" panose="020F0502020204030204"/>
                        </a:rPr>
                        <a:t>100%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b"/>
                      <a:r>
                        <a:rPr lang="en-IN" sz="1600" b="1" i="0" u="none" strike="noStrike" dirty="0">
                          <a:solidFill>
                            <a:srgbClr val="000000"/>
                          </a:solidFill>
                          <a:effectLst/>
                          <a:latin typeface="Calibri" panose="020F0502020204030204"/>
                        </a:rPr>
                        <a:t>Commissioned</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45913">
                <a:tc rowSpan="2">
                  <a:txBody>
                    <a:bodyPr/>
                    <a:lstStyle/>
                    <a:p>
                      <a:pPr algn="ctr" fontAlgn="ctr"/>
                      <a:r>
                        <a:rPr lang="en-IN" sz="1400" b="1" i="0" u="none" strike="noStrike" dirty="0">
                          <a:solidFill>
                            <a:srgbClr val="000000"/>
                          </a:solidFill>
                          <a:effectLst/>
                          <a:latin typeface="Calibri" panose="020F0502020204030204" pitchFamily="34" charset="0"/>
                        </a:rPr>
                        <a:t>Washi</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1400" b="0" i="0" u="none" strike="noStrike">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345913">
                <a:tc vMerge="1">
                  <a:txBody>
                    <a:bodyPr/>
                    <a:lstStyle/>
                    <a:p>
                      <a:endParaRPr lang="en-IN"/>
                    </a:p>
                  </a:txBody>
                  <a:tcPr/>
                </a:tc>
                <a:tc>
                  <a:txBody>
                    <a:bodyPr/>
                    <a:lstStyle/>
                    <a:p>
                      <a:pPr algn="ctr" fontAlgn="b"/>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45913">
                <a:tc rowSpan="2">
                  <a:txBody>
                    <a:bodyPr/>
                    <a:lstStyle/>
                    <a:p>
                      <a:pPr algn="ctr" fontAlgn="ctr"/>
                      <a:r>
                        <a:rPr lang="en-IN" sz="1400" b="1" i="0" u="none" strike="noStrike" dirty="0">
                          <a:solidFill>
                            <a:srgbClr val="000000"/>
                          </a:solidFill>
                          <a:effectLst/>
                          <a:latin typeface="Calibri" panose="020F0502020204030204" pitchFamily="34" charset="0"/>
                        </a:rPr>
                        <a:t>Total</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Retro</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180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123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38</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14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000000"/>
                          </a:solidFill>
                          <a:effectLst/>
                          <a:latin typeface="Calibri" panose="020F0502020204030204" pitchFamily="34" charset="0"/>
                        </a:rPr>
                        <a:t>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12"/>
                  </a:ext>
                </a:extLst>
              </a:tr>
              <a:tr h="345913">
                <a:tc vMerge="1">
                  <a:txBody>
                    <a:bodyPr/>
                    <a:lstStyle/>
                    <a:p>
                      <a:endParaRPr lang="en-IN"/>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New</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61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40</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16</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a:solidFill>
                            <a:srgbClr val="000000"/>
                          </a:solidFill>
                          <a:effectLst/>
                          <a:latin typeface="Calibri" panose="020F0502020204030204" pitchFamily="34" charset="0"/>
                        </a:rPr>
                        <a:t>2</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4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13"/>
                  </a:ext>
                </a:extLst>
              </a:tr>
              <a:tr h="345913">
                <a:tc gridSpan="2">
                  <a:txBody>
                    <a:bodyPr/>
                    <a:lstStyle/>
                    <a:p>
                      <a:pPr algn="ctr" fontAlgn="ctr"/>
                      <a:r>
                        <a:rPr lang="en-IN" sz="1600" b="1" i="0" u="none" strike="noStrike" dirty="0">
                          <a:solidFill>
                            <a:srgbClr val="000000"/>
                          </a:solidFill>
                          <a:effectLst/>
                          <a:latin typeface="Calibri" panose="020F0502020204030204" pitchFamily="34" charset="0"/>
                        </a:rPr>
                        <a:t>Grand Total</a:t>
                      </a:r>
                    </a:p>
                  </a:txBody>
                  <a:tcPr marL="7620" marR="7620" marT="762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fontAlgn="ctr"/>
                      <a:r>
                        <a:rPr lang="en-IN" sz="1600" b="0" i="0" u="none" strike="noStrike" dirty="0">
                          <a:solidFill>
                            <a:srgbClr val="000000"/>
                          </a:solidFill>
                          <a:effectLst/>
                          <a:latin typeface="Calibri" panose="020F0502020204030204" pitchFamily="34" charset="0"/>
                        </a:rPr>
                        <a:t>241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0" i="0" u="none" strike="noStrike" dirty="0">
                          <a:solidFill>
                            <a:srgbClr val="000000"/>
                          </a:solidFill>
                          <a:effectLst/>
                          <a:latin typeface="Calibri" panose="020F0502020204030204" pitchFamily="34" charset="0"/>
                        </a:rPr>
                        <a:t>163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0" i="0" u="none" strike="noStrike" dirty="0">
                          <a:solidFill>
                            <a:srgbClr val="000000"/>
                          </a:solidFill>
                          <a:effectLst/>
                          <a:latin typeface="Calibri" panose="020F0502020204030204" pitchFamily="34" charset="0"/>
                        </a:rPr>
                        <a:t>54</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0" i="0" u="none" strike="noStrike" dirty="0">
                          <a:solidFill>
                            <a:srgbClr val="000000"/>
                          </a:solidFill>
                          <a:effectLst/>
                          <a:latin typeface="Calibri" panose="020F0502020204030204" pitchFamily="34" charset="0"/>
                        </a:rPr>
                        <a:t>17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0" i="0" u="none" strike="noStrike" dirty="0">
                          <a:solidFill>
                            <a:srgbClr val="000000"/>
                          </a:solidFill>
                          <a:effectLst/>
                          <a:latin typeface="Calibri" panose="020F0502020204030204" pitchFamily="34" charset="0"/>
                        </a:rPr>
                        <a:t>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fontAlgn="ctr"/>
                      <a:r>
                        <a:rPr lang="en-IN" sz="1600" b="0" i="0" u="none" strike="noStrike" dirty="0">
                          <a:solidFill>
                            <a:srgbClr val="FFFFFF"/>
                          </a:solidFill>
                          <a:effectLst/>
                          <a:latin typeface="Calibri" panose="020F0502020204030204" pitchFamily="34" charset="0"/>
                        </a:rPr>
                        <a:t>0</a:t>
                      </a:r>
                    </a:p>
                  </a:txBody>
                  <a:tcPr marL="7620" marR="7620" marT="762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4866235"/>
                  </a:ext>
                </a:extLst>
              </a:tr>
            </a:tbl>
          </a:graphicData>
        </a:graphic>
      </p:graphicFrame>
    </p:spTree>
    <p:extLst>
      <p:ext uri="{BB962C8B-B14F-4D97-AF65-F5344CB8AC3E}">
        <p14:creationId xmlns:p14="http://schemas.microsoft.com/office/powerpoint/2010/main" val="1089376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extLst>
              <p:ext uri="{D42A27DB-BD31-4B8C-83A1-F6EECF244321}">
                <p14:modId xmlns:p14="http://schemas.microsoft.com/office/powerpoint/2010/main" val="2821913376"/>
              </p:ext>
            </p:extLst>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818004529"/>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Bhoom</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Bhoom</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tcP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350" b="0" i="0" u="none" strike="noStrike" dirty="0" err="1">
                          <a:solidFill>
                            <a:schemeClr val="tx1"/>
                          </a:solidFill>
                          <a:effectLst/>
                          <a:latin typeface="Calibri" panose="020F0502020204030204" pitchFamily="34" charset="0"/>
                          <a:cs typeface="Calibri" panose="020F0502020204030204" pitchFamily="34" charset="0"/>
                        </a:rPr>
                        <a:t>Bhavanwadi</a:t>
                      </a:r>
                      <a:r>
                        <a:rPr lang="en-US" sz="1350" b="0" i="0" u="none" strike="noStrike" dirty="0">
                          <a:solidFill>
                            <a:schemeClr val="tx1"/>
                          </a:solidFill>
                          <a:effectLst/>
                          <a:latin typeface="Calibri" panose="020F0502020204030204" pitchFamily="34" charset="0"/>
                          <a:cs typeface="Calibri" panose="020F0502020204030204" pitchFamily="34" charset="0"/>
                        </a:rPr>
                        <a:t>(</a:t>
                      </a:r>
                      <a:r>
                        <a:rPr lang="en-US" sz="1350" b="0" i="0" u="none" strike="noStrike" dirty="0" err="1">
                          <a:solidFill>
                            <a:schemeClr val="tx1"/>
                          </a:solidFill>
                          <a:effectLst/>
                          <a:latin typeface="Calibri" panose="020F0502020204030204" pitchFamily="34" charset="0"/>
                          <a:cs typeface="Calibri" panose="020F0502020204030204" pitchFamily="34" charset="0"/>
                        </a:rPr>
                        <a:t>Sukta</a:t>
                      </a:r>
                      <a:r>
                        <a:rPr lang="en-US" sz="1350" b="0" i="0" u="none" strike="noStrike" dirty="0">
                          <a:solidFill>
                            <a:schemeClr val="tx1"/>
                          </a:solidFill>
                          <a:effectLst/>
                          <a:latin typeface="Calibri" panose="020F0502020204030204" pitchFamily="34" charset="0"/>
                          <a:cs typeface="Calibri" panose="020F0502020204030204" pitchFamily="34" charset="0"/>
                        </a:rPr>
                        <a:t>)</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Sandipan Shahuraj Gund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13,73,869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56.08%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Anjansonda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Shubham Kisan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21,59,028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42.90%</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dirty="0">
                          <a:solidFill>
                            <a:srgbClr val="000000"/>
                          </a:solidFill>
                          <a:effectLst/>
                          <a:latin typeface="Calibri"/>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Hivarda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Shubham Kisan Jadhav</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14,42,802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38.03%</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dirty="0">
                          <a:solidFill>
                            <a:srgbClr val="000000"/>
                          </a:solidFill>
                          <a:effectLst/>
                          <a:latin typeface="Calibri"/>
                        </a:rPr>
                        <a:t>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Ambi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 N Kokate Construction Company</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49,69,389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26.31%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Pathrud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Vanve Abadev Baburao</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41,80,713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Devangra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Abadev Baburao Vanve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63,70,670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17.94%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Gormala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Vikram Sampat Khanvilkar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10,21,454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26-07-2022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14.72%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Bavi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Ghodake Namdev Murlidhar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71,24,055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03-11-2022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14.44%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Burundwadi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Vikram Sampat Khanvilkar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21,24,020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30-01-2023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13.11%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Lanjeshwar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V Bhoite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79,92,150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2.27%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Ulup</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R.D.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73,22,771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Ashta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Rajkumar Shrimant Ghrat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93,89,128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0.93%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13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Bhongiri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Sayyad Naushad Shabbir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31,04,283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03-11-2022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0.80%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598481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1727295551"/>
              </p:ext>
            </p:extLst>
          </p:nvPr>
        </p:nvGraphicFramePr>
        <p:xfrm>
          <a:off x="497929" y="1706369"/>
          <a:ext cx="11196139" cy="5048820"/>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60630">
                <a:tc>
                  <a:txBody>
                    <a:bodyPr/>
                    <a:lstStyle/>
                    <a:p>
                      <a:pPr algn="ctr" fontAlgn="ctr"/>
                      <a:r>
                        <a:rPr lang="en-IN" sz="1400" b="0" i="0" u="none" strike="noStrike" dirty="0">
                          <a:solidFill>
                            <a:srgbClr val="000000"/>
                          </a:solidFill>
                          <a:effectLst/>
                          <a:latin typeface="Calibri"/>
                        </a:rPr>
                        <a:t>14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Nagewadi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Vaishnavi Balaji Gawli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33,70,930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0.75%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60630">
                <a:tc>
                  <a:txBody>
                    <a:bodyPr/>
                    <a:lstStyle/>
                    <a:p>
                      <a:pPr algn="ctr" fontAlgn="ctr"/>
                      <a:r>
                        <a:rPr lang="en-IN" sz="1400" b="0" i="0" u="none" strike="noStrike" dirty="0">
                          <a:solidFill>
                            <a:srgbClr val="000000"/>
                          </a:solidFill>
                          <a:effectLst/>
                          <a:latin typeface="Calibri"/>
                        </a:rPr>
                        <a:t>15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Bahranpur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Dnyaneshwar Mauli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21,21,728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10-06-2022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0.73%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60630">
                <a:tc>
                  <a:txBody>
                    <a:bodyPr/>
                    <a:lstStyle/>
                    <a:p>
                      <a:pPr algn="ctr" fontAlgn="ctr"/>
                      <a:r>
                        <a:rPr lang="en-IN" sz="1400" b="0" i="0" u="none" strike="noStrike" dirty="0">
                          <a:solidFill>
                            <a:srgbClr val="000000"/>
                          </a:solidFill>
                          <a:effectLst/>
                          <a:latin typeface="Calibri"/>
                        </a:rPr>
                        <a:t>16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Ralesangavi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Vanve Abadev Baburao</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66,93,197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60630">
                <a:tc>
                  <a:txBody>
                    <a:bodyPr/>
                    <a:lstStyle/>
                    <a:p>
                      <a:pPr algn="ctr" fontAlgn="ctr"/>
                      <a:r>
                        <a:rPr lang="en-IN" sz="1400" b="0" i="0" u="none" strike="noStrike" dirty="0">
                          <a:solidFill>
                            <a:srgbClr val="000000"/>
                          </a:solidFill>
                          <a:effectLst/>
                          <a:latin typeface="Calibri"/>
                        </a:rPr>
                        <a:t>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Wadachi 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B.B. Lahamge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41,05,719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0.59%</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60630">
                <a:tc>
                  <a:txBody>
                    <a:bodyPr/>
                    <a:lstStyle/>
                    <a:p>
                      <a:pPr algn="ctr" fontAlgn="ctr"/>
                      <a:r>
                        <a:rPr lang="en-IN" sz="1400" b="0" i="0" u="none" strike="noStrike" dirty="0">
                          <a:solidFill>
                            <a:srgbClr val="000000"/>
                          </a:solidFill>
                          <a:effectLst/>
                          <a:latin typeface="Calibri"/>
                        </a:rPr>
                        <a:t>18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Wakwad</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 A Group Developers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73,45,063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0.44%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60630">
                <a:tc>
                  <a:txBody>
                    <a:bodyPr/>
                    <a:lstStyle/>
                    <a:p>
                      <a:pPr algn="ctr" fontAlgn="ctr"/>
                      <a:r>
                        <a:rPr lang="en-IN" sz="1400" b="0" i="0" u="none" strike="noStrike" dirty="0">
                          <a:solidFill>
                            <a:srgbClr val="000000"/>
                          </a:solidFill>
                          <a:effectLst/>
                          <a:latin typeface="Calibri"/>
                        </a:rPr>
                        <a:t>19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Sadesaangvi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R.N. Kokate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47,23,888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0.40%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Nannajwadi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Daivshala Datta Sathe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25,25,422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0.32%</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Andrud</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Aditya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1,15,38,061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0.26%</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Nipani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R.N. Kokate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50,46,589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11-07-2022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Umachiwadi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Aniket Sadashiv Nagargoje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27,75,750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0.21%</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Jelja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Sayeem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63,94,312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Anandwadi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Abadev Baburao Vanve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84,50,912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Soham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98,08,724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01-05-2023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60630">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27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Wangi (Bk)</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Gopal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56,25,367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2258398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85449611"/>
              </p:ext>
            </p:extLst>
          </p:nvPr>
        </p:nvGraphicFramePr>
        <p:xfrm>
          <a:off x="497929" y="1706369"/>
          <a:ext cx="11196139" cy="5048818"/>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52755">
                <a:tc>
                  <a:txBody>
                    <a:bodyPr/>
                    <a:lstStyle/>
                    <a:p>
                      <a:pPr algn="ctr" fontAlgn="ctr"/>
                      <a:r>
                        <a:rPr lang="en-IN" sz="1400" b="0" i="0" u="none" strike="noStrike" dirty="0">
                          <a:solidFill>
                            <a:srgbClr val="000000"/>
                          </a:solidFill>
                          <a:effectLst/>
                          <a:latin typeface="Calibri"/>
                        </a:rPr>
                        <a:t>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Malewadi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R.N. Kokate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43,44,388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52755">
                <a:tc>
                  <a:txBody>
                    <a:bodyPr/>
                    <a:lstStyle/>
                    <a:p>
                      <a:pPr algn="ctr" fontAlgn="ctr"/>
                      <a:r>
                        <a:rPr lang="en-IN" sz="1400" b="0" i="0" u="none" strike="noStrike" dirty="0">
                          <a:solidFill>
                            <a:srgbClr val="000000"/>
                          </a:solidFill>
                          <a:effectLst/>
                          <a:latin typeface="Calibri"/>
                        </a:rPr>
                        <a:t>29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Giralgaon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Abadev Baburao Vanve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64,46,695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0.07%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52755">
                <a:tc gridSpan="9">
                  <a:txBody>
                    <a:bodyPr/>
                    <a:lstStyle/>
                    <a:p>
                      <a:pPr algn="ctr" fontAlgn="ctr"/>
                      <a:r>
                        <a:rPr lang="en-US" sz="1400" b="1" i="0" u="none" strike="noStrike" dirty="0" err="1">
                          <a:solidFill>
                            <a:schemeClr val="tx1"/>
                          </a:solidFill>
                          <a:effectLst/>
                          <a:latin typeface="Calibri" panose="020F0502020204030204" pitchFamily="34" charset="0"/>
                          <a:cs typeface="Calibri" panose="020F0502020204030204" pitchFamily="34" charset="0"/>
                        </a:rPr>
                        <a:t>Kalamb</a:t>
                      </a:r>
                      <a:r>
                        <a:rPr lang="en-US" sz="1400" b="1"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chemeClr val="tx1"/>
                          </a:solidFill>
                          <a:effectLst/>
                          <a:latin typeface="Calibri" panose="020F0502020204030204" pitchFamily="34" charset="0"/>
                          <a:cs typeface="Calibri" panose="020F0502020204030204" pitchFamily="34" charset="0"/>
                        </a:rPr>
                        <a:t>Kalamb</a:t>
                      </a:r>
                      <a:r>
                        <a:rPr lang="en-US" sz="1400" b="0" i="0" u="none" strike="noStrike" dirty="0">
                          <a:solidFill>
                            <a:schemeClr val="tx1"/>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52755">
                <a:tc>
                  <a:txBody>
                    <a:bodyPr/>
                    <a:lstStyle/>
                    <a:p>
                      <a:pPr algn="ctr" fontAlgn="ctr"/>
                      <a:r>
                        <a:rPr lang="en-IN" sz="1400" b="0" i="0" u="none" strike="noStrike" dirty="0">
                          <a:solidFill>
                            <a:srgbClr val="000000"/>
                          </a:solidFill>
                          <a:effectLst/>
                          <a:latin typeface="Calibri"/>
                        </a:rPr>
                        <a:t>30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Kherda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Jaibhavni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55,77,213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90.10%</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463003">
                <a:tc>
                  <a:txBody>
                    <a:bodyPr/>
                    <a:lstStyle/>
                    <a:p>
                      <a:pPr algn="ctr" fontAlgn="ctr"/>
                      <a:r>
                        <a:rPr lang="en-IN" sz="1400" b="0" i="0" u="none" strike="noStrike" dirty="0">
                          <a:solidFill>
                            <a:srgbClr val="000000"/>
                          </a:solidFill>
                          <a:effectLst/>
                          <a:latin typeface="Calibri"/>
                        </a:rPr>
                        <a:t>31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Hasegaon(Shirdhon)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Aditya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33,26,826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10-12-2022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61.08%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48.97%</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16.29</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352755">
                <a:tc>
                  <a:txBody>
                    <a:bodyPr/>
                    <a:lstStyle/>
                    <a:p>
                      <a:pPr algn="ctr" fontAlgn="ctr"/>
                      <a:r>
                        <a:rPr lang="en-IN" sz="1400" b="0" i="0" u="none" strike="noStrike" dirty="0">
                          <a:solidFill>
                            <a:srgbClr val="000000"/>
                          </a:solidFill>
                          <a:effectLst/>
                          <a:latin typeface="Calibri"/>
                        </a:rPr>
                        <a:t>32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Bangarwadi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pt-BR" sz="1400" b="0" i="0" u="none" strike="noStrike">
                          <a:solidFill>
                            <a:srgbClr val="000000"/>
                          </a:solidFill>
                          <a:effectLst/>
                          <a:latin typeface="Calibri" panose="020F0502020204030204" pitchFamily="34" charset="0"/>
                          <a:cs typeface="Calibri" panose="020F0502020204030204" pitchFamily="34" charset="0"/>
                        </a:rPr>
                        <a:t>Ms D.S.L. Infra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63,72,482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60.74%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Wathwada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Bharat Laxman Ingale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53,27,367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19-08-2022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60.70%</a:t>
                      </a:r>
                    </a:p>
                  </a:txBody>
                  <a:tcPr marL="9525" marR="9525" marT="9525" marB="0" anchor="ctr"/>
                </a:tc>
                <a:tc>
                  <a:txBody>
                    <a:bodyPr/>
                    <a:lstStyle/>
                    <a:p>
                      <a:pPr algn="ctr" fontAlgn="ctr"/>
                      <a:r>
                        <a:rPr lang="en-IN" sz="1400" b="0" i="0" u="none" strike="noStrike">
                          <a:solidFill>
                            <a:srgbClr val="000000"/>
                          </a:solidFill>
                          <a:effectLst/>
                          <a:latin typeface="Calibri"/>
                        </a:rPr>
                        <a:t>58.41%</a:t>
                      </a:r>
                    </a:p>
                  </a:txBody>
                  <a:tcPr marL="9525" marR="9525" marT="9525" marB="0" anchor="ctr"/>
                </a:tc>
                <a:tc>
                  <a:txBody>
                    <a:bodyPr/>
                    <a:lstStyle/>
                    <a:p>
                      <a:pPr algn="ctr" fontAlgn="ctr"/>
                      <a:r>
                        <a:rPr lang="en-IN" sz="1400" b="0" i="0" u="none" strike="noStrike">
                          <a:solidFill>
                            <a:srgbClr val="000000"/>
                          </a:solidFill>
                          <a:effectLst/>
                          <a:latin typeface="Calibri"/>
                        </a:rPr>
                        <a:t>31.12</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34</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Uplai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Aditya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76,89,983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57.04%</a:t>
                      </a:r>
                    </a:p>
                  </a:txBody>
                  <a:tcPr marL="9525" marR="9525" marT="9525" marB="0" anchor="ctr"/>
                </a:tc>
                <a:tc>
                  <a:txBody>
                    <a:bodyPr/>
                    <a:lstStyle/>
                    <a:p>
                      <a:pPr algn="ctr" fontAlgn="ctr"/>
                      <a:r>
                        <a:rPr lang="en-IN" sz="1400" b="0" i="0" u="none" strike="noStrike">
                          <a:solidFill>
                            <a:srgbClr val="000000"/>
                          </a:solidFill>
                          <a:effectLst/>
                          <a:latin typeface="Calibri"/>
                        </a:rPr>
                        <a:t>56.84%</a:t>
                      </a:r>
                    </a:p>
                  </a:txBody>
                  <a:tcPr marL="9525" marR="9525" marT="9525" marB="0" anchor="ctr"/>
                </a:tc>
                <a:tc>
                  <a:txBody>
                    <a:bodyPr/>
                    <a:lstStyle/>
                    <a:p>
                      <a:pPr algn="ctr" fontAlgn="ctr"/>
                      <a:r>
                        <a:rPr lang="en-IN" sz="1400" b="0" i="0" u="none" strike="noStrike">
                          <a:solidFill>
                            <a:srgbClr val="000000"/>
                          </a:solidFill>
                          <a:effectLst/>
                          <a:latin typeface="Calibri"/>
                        </a:rPr>
                        <a:t>43.71</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Deolali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Aditya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68,83,117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27-09-2022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53.20%</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Bhosa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Syed Rashid Sartaj</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16,28,252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29.97%</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Haldgaon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Kazi Soheluddin Sadik Hussain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19,69,588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29.16%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Yerangaon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Syed Rashid Sartaj</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13,73,788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18.79%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39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Bhat Sangvi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it-IT" sz="1400" b="0" i="0" u="none" strike="noStrike">
                          <a:solidFill>
                            <a:srgbClr val="000000"/>
                          </a:solidFill>
                          <a:effectLst/>
                          <a:latin typeface="Calibri" panose="020F0502020204030204" pitchFamily="34" charset="0"/>
                          <a:cs typeface="Calibri" panose="020F0502020204030204" pitchFamily="34" charset="0"/>
                        </a:rPr>
                        <a:t>Che. Mesaai M.S.S.S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11,80,029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01-05-2023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18.54%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Bhogaji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Om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39,13,744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29-06-2022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18.45%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421548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207817" y="102811"/>
            <a:ext cx="11776365" cy="923349"/>
          </a:xfrm>
          <a:solidFill>
            <a:schemeClr val="accent4">
              <a:lumMod val="20000"/>
              <a:lumOff val="80000"/>
            </a:schemeClr>
          </a:solidFill>
        </p:spPr>
        <p:txBody>
          <a:bodyPr>
            <a:normAutofit fontScale="90000"/>
          </a:bodyPr>
          <a:lstStyle/>
          <a:p>
            <a:pPr algn="ctr"/>
            <a:r>
              <a:rPr lang="en-US" b="1" dirty="0">
                <a:latin typeface="+mn-lt"/>
              </a:rPr>
              <a:t>Abstract of Schemes – Work in Progress</a:t>
            </a:r>
            <a:br>
              <a:rPr lang="en-US" b="1" dirty="0">
                <a:latin typeface="+mn-lt"/>
              </a:rPr>
            </a:br>
            <a:r>
              <a:rPr lang="en-US" sz="3100" b="1" dirty="0">
                <a:latin typeface="+mn-lt"/>
              </a:rPr>
              <a:t>Category – “Retro”</a:t>
            </a:r>
          </a:p>
        </p:txBody>
      </p:sp>
      <p:graphicFrame>
        <p:nvGraphicFramePr>
          <p:cNvPr id="6" name="Table 5"/>
          <p:cNvGraphicFramePr>
            <a:graphicFrameLocks noGrp="1"/>
          </p:cNvGraphicFramePr>
          <p:nvPr/>
        </p:nvGraphicFramePr>
        <p:xfrm>
          <a:off x="497929" y="1113183"/>
          <a:ext cx="11196139" cy="593185"/>
        </p:xfrm>
        <a:graphic>
          <a:graphicData uri="http://schemas.openxmlformats.org/drawingml/2006/table">
            <a:tbl>
              <a:tblPr/>
              <a:tblGrid>
                <a:gridCol w="453210">
                  <a:extLst>
                    <a:ext uri="{9D8B030D-6E8A-4147-A177-3AD203B41FA5}">
                      <a16:colId xmlns:a16="http://schemas.microsoft.com/office/drawing/2014/main" val="20000"/>
                    </a:ext>
                  </a:extLst>
                </a:gridCol>
                <a:gridCol w="1355422">
                  <a:extLst>
                    <a:ext uri="{9D8B030D-6E8A-4147-A177-3AD203B41FA5}">
                      <a16:colId xmlns:a16="http://schemas.microsoft.com/office/drawing/2014/main" val="20001"/>
                    </a:ext>
                  </a:extLst>
                </a:gridCol>
                <a:gridCol w="2876357">
                  <a:extLst>
                    <a:ext uri="{9D8B030D-6E8A-4147-A177-3AD203B41FA5}">
                      <a16:colId xmlns:a16="http://schemas.microsoft.com/office/drawing/2014/main" val="20002"/>
                    </a:ext>
                  </a:extLst>
                </a:gridCol>
                <a:gridCol w="1273610">
                  <a:extLst>
                    <a:ext uri="{9D8B030D-6E8A-4147-A177-3AD203B41FA5}">
                      <a16:colId xmlns:a16="http://schemas.microsoft.com/office/drawing/2014/main" val="20003"/>
                    </a:ext>
                  </a:extLst>
                </a:gridCol>
                <a:gridCol w="1073266">
                  <a:extLst>
                    <a:ext uri="{9D8B030D-6E8A-4147-A177-3AD203B41FA5}">
                      <a16:colId xmlns:a16="http://schemas.microsoft.com/office/drawing/2014/main" val="20004"/>
                    </a:ext>
                  </a:extLst>
                </a:gridCol>
                <a:gridCol w="1202059">
                  <a:extLst>
                    <a:ext uri="{9D8B030D-6E8A-4147-A177-3AD203B41FA5}">
                      <a16:colId xmlns:a16="http://schemas.microsoft.com/office/drawing/2014/main" val="20005"/>
                    </a:ext>
                  </a:extLst>
                </a:gridCol>
                <a:gridCol w="987405">
                  <a:extLst>
                    <a:ext uri="{9D8B030D-6E8A-4147-A177-3AD203B41FA5}">
                      <a16:colId xmlns:a16="http://schemas.microsoft.com/office/drawing/2014/main" val="20006"/>
                    </a:ext>
                  </a:extLst>
                </a:gridCol>
                <a:gridCol w="987405">
                  <a:extLst>
                    <a:ext uri="{9D8B030D-6E8A-4147-A177-3AD203B41FA5}">
                      <a16:colId xmlns:a16="http://schemas.microsoft.com/office/drawing/2014/main" val="20007"/>
                    </a:ext>
                  </a:extLst>
                </a:gridCol>
                <a:gridCol w="987405">
                  <a:extLst>
                    <a:ext uri="{9D8B030D-6E8A-4147-A177-3AD203B41FA5}">
                      <a16:colId xmlns:a16="http://schemas.microsoft.com/office/drawing/2014/main" val="20008"/>
                    </a:ext>
                  </a:extLst>
                </a:gridCol>
              </a:tblGrid>
              <a:tr h="593185">
                <a:tc>
                  <a:txBody>
                    <a:bodyPr/>
                    <a:lstStyle/>
                    <a:p>
                      <a:pPr algn="ctr" fontAlgn="ctr"/>
                      <a:r>
                        <a:rPr lang="en-IN" sz="1600" b="1" i="0" u="none" strike="noStrike" dirty="0" err="1">
                          <a:solidFill>
                            <a:srgbClr val="000000"/>
                          </a:solidFill>
                          <a:effectLst/>
                          <a:latin typeface="Calibri" panose="020F0502020204030204"/>
                        </a:rPr>
                        <a:t>Sr</a:t>
                      </a:r>
                      <a:r>
                        <a:rPr lang="en-IN" sz="1600" b="1" i="0" u="none" strike="noStrike" dirty="0">
                          <a:solidFill>
                            <a:srgbClr val="000000"/>
                          </a:solidFill>
                          <a:effectLst/>
                          <a:latin typeface="Calibri" panose="020F0502020204030204"/>
                        </a:rPr>
                        <a:t> No</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Scheme Name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Name of Agency</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 Amount</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a:t>
                      </a:r>
                      <a:r>
                        <a:rPr lang="en-IN" sz="1600" b="1" i="0" u="none" strike="noStrike" dirty="0" err="1">
                          <a:solidFill>
                            <a:srgbClr val="000000"/>
                          </a:solidFill>
                          <a:effectLst/>
                          <a:latin typeface="Calibri" panose="020F0502020204030204"/>
                        </a:rPr>
                        <a:t>excl</a:t>
                      </a:r>
                      <a:r>
                        <a:rPr lang="en-IN" sz="1600" b="1" i="0" u="none" strike="noStrike" dirty="0">
                          <a:solidFill>
                            <a:srgbClr val="000000"/>
                          </a:solidFill>
                          <a:effectLst/>
                          <a:latin typeface="Calibri" panose="020F0502020204030204"/>
                        </a:rPr>
                        <a:t> GST)</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W.O.</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Date</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panose="020F0502020204030204"/>
                        </a:rPr>
                        <a:t>Construction</a:t>
                      </a:r>
                      <a:br>
                        <a:rPr lang="en-IN" sz="1600" b="1" i="0" u="none" strike="noStrike" dirty="0">
                          <a:solidFill>
                            <a:srgbClr val="000000"/>
                          </a:solidFill>
                          <a:effectLst/>
                          <a:latin typeface="Calibri" panose="020F0502020204030204"/>
                        </a:rPr>
                      </a:br>
                      <a:r>
                        <a:rPr lang="en-IN" sz="1600" b="1" i="0" u="none" strike="noStrike" dirty="0">
                          <a:solidFill>
                            <a:srgbClr val="000000"/>
                          </a:solidFill>
                          <a:effectLst/>
                          <a:latin typeface="Calibri" panose="020F0502020204030204"/>
                        </a:rPr>
                        <a:t>Period</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IN" sz="1600" b="1" i="0" u="none" strike="noStrike" dirty="0">
                          <a:solidFill>
                            <a:srgbClr val="000000"/>
                          </a:solidFill>
                          <a:effectLst/>
                          <a:latin typeface="Calibri"/>
                        </a:rPr>
                        <a:t>Physical </a:t>
                      </a:r>
                    </a:p>
                    <a:p>
                      <a:pPr algn="ctr" fontAlgn="ctr"/>
                      <a:r>
                        <a:rPr lang="en-IN" sz="1600" b="1" i="0" u="none" strike="noStrike" dirty="0">
                          <a:solidFill>
                            <a:srgbClr val="000000"/>
                          </a:solidFill>
                          <a:effectLst/>
                          <a:latin typeface="Calibri"/>
                        </a:rPr>
                        <a:t>Progress</a:t>
                      </a: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algn="ctr" fontAlgn="ctr"/>
                      <a:r>
                        <a:rPr lang="en-US" sz="1600" b="1" i="0" u="none" strike="noStrike" dirty="0">
                          <a:solidFill>
                            <a:srgbClr val="000000"/>
                          </a:solidFill>
                          <a:effectLst/>
                          <a:latin typeface="Calibri"/>
                        </a:rPr>
                        <a:t>RA Bill</a:t>
                      </a:r>
                    </a:p>
                    <a:p>
                      <a:pPr algn="ctr" fontAlgn="ctr"/>
                      <a:r>
                        <a:rPr lang="en-US" sz="1100" b="1" i="0" u="none" strike="noStrike" dirty="0">
                          <a:solidFill>
                            <a:srgbClr val="000000"/>
                          </a:solidFill>
                          <a:effectLst/>
                          <a:latin typeface="Calibri"/>
                        </a:rPr>
                        <a:t>(Recommended)</a:t>
                      </a:r>
                    </a:p>
                    <a:p>
                      <a:pPr algn="ctr" fontAlgn="ctr"/>
                      <a:r>
                        <a:rPr lang="en-US" sz="1100" b="1" i="0" u="none" strike="noStrike" dirty="0">
                          <a:solidFill>
                            <a:srgbClr val="000000"/>
                          </a:solidFill>
                          <a:effectLst/>
                          <a:latin typeface="Calibri"/>
                        </a:rPr>
                        <a:t>%</a:t>
                      </a:r>
                      <a:endParaRPr lang="en-IN" sz="1100" b="1" i="0" u="none" strike="noStrike" dirty="0">
                        <a:solidFill>
                          <a:srgbClr val="000000"/>
                        </a:solidFill>
                        <a:effectLst/>
                        <a:latin typeface="Calibri"/>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mn-lt"/>
                          <a:ea typeface="+mn-ea"/>
                          <a:cs typeface="+mn-cs"/>
                        </a:rPr>
                        <a:t>RA Bill</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(Recommended)</a:t>
                      </a:r>
                    </a:p>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mn-lt"/>
                          <a:ea typeface="+mn-ea"/>
                          <a:cs typeface="+mn-cs"/>
                        </a:rPr>
                        <a:t>In Lakhs</a:t>
                      </a:r>
                      <a:endParaRPr kumimoji="0" lang="en-IN" sz="1100" b="1" i="0" u="none" strike="noStrike" kern="1200" cap="none" spc="0" normalizeH="0" baseline="0" noProof="0" dirty="0">
                        <a:ln>
                          <a:noFill/>
                        </a:ln>
                        <a:solidFill>
                          <a:srgbClr val="000000"/>
                        </a:solidFill>
                        <a:effectLst/>
                        <a:uLnTx/>
                        <a:uFillTx/>
                        <a:latin typeface="+mn-lt"/>
                        <a:ea typeface="+mn-ea"/>
                        <a:cs typeface="+mn-cs"/>
                      </a:endParaRPr>
                    </a:p>
                  </a:txBody>
                  <a:tcPr marL="8014" marR="8014" marT="801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solidFill>
                      <a:schemeClr val="accent1">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2" name="Table 1">
            <a:extLst>
              <a:ext uri="{FF2B5EF4-FFF2-40B4-BE49-F238E27FC236}">
                <a16:creationId xmlns:a16="http://schemas.microsoft.com/office/drawing/2014/main" id="{D743879F-00F0-566D-8A81-A21E5B675490}"/>
              </a:ext>
            </a:extLst>
          </p:cNvPr>
          <p:cNvGraphicFramePr>
            <a:graphicFrameLocks noGrp="1"/>
          </p:cNvGraphicFramePr>
          <p:nvPr>
            <p:extLst>
              <p:ext uri="{D42A27DB-BD31-4B8C-83A1-F6EECF244321}">
                <p14:modId xmlns:p14="http://schemas.microsoft.com/office/powerpoint/2010/main" val="3911247441"/>
              </p:ext>
            </p:extLst>
          </p:nvPr>
        </p:nvGraphicFramePr>
        <p:xfrm>
          <a:off x="497929" y="1706369"/>
          <a:ext cx="11196139" cy="5048818"/>
        </p:xfrm>
        <a:graphic>
          <a:graphicData uri="http://schemas.openxmlformats.org/drawingml/2006/table">
            <a:tbl>
              <a:tblPr/>
              <a:tblGrid>
                <a:gridCol w="453210">
                  <a:extLst>
                    <a:ext uri="{9D8B030D-6E8A-4147-A177-3AD203B41FA5}">
                      <a16:colId xmlns:a16="http://schemas.microsoft.com/office/drawing/2014/main" val="232975009"/>
                    </a:ext>
                  </a:extLst>
                </a:gridCol>
                <a:gridCol w="1355422">
                  <a:extLst>
                    <a:ext uri="{9D8B030D-6E8A-4147-A177-3AD203B41FA5}">
                      <a16:colId xmlns:a16="http://schemas.microsoft.com/office/drawing/2014/main" val="785303415"/>
                    </a:ext>
                  </a:extLst>
                </a:gridCol>
                <a:gridCol w="2876357">
                  <a:extLst>
                    <a:ext uri="{9D8B030D-6E8A-4147-A177-3AD203B41FA5}">
                      <a16:colId xmlns:a16="http://schemas.microsoft.com/office/drawing/2014/main" val="2413870011"/>
                    </a:ext>
                  </a:extLst>
                </a:gridCol>
                <a:gridCol w="1273610">
                  <a:extLst>
                    <a:ext uri="{9D8B030D-6E8A-4147-A177-3AD203B41FA5}">
                      <a16:colId xmlns:a16="http://schemas.microsoft.com/office/drawing/2014/main" val="1904706511"/>
                    </a:ext>
                  </a:extLst>
                </a:gridCol>
                <a:gridCol w="1073266">
                  <a:extLst>
                    <a:ext uri="{9D8B030D-6E8A-4147-A177-3AD203B41FA5}">
                      <a16:colId xmlns:a16="http://schemas.microsoft.com/office/drawing/2014/main" val="1261089464"/>
                    </a:ext>
                  </a:extLst>
                </a:gridCol>
                <a:gridCol w="1202059">
                  <a:extLst>
                    <a:ext uri="{9D8B030D-6E8A-4147-A177-3AD203B41FA5}">
                      <a16:colId xmlns:a16="http://schemas.microsoft.com/office/drawing/2014/main" val="3569328776"/>
                    </a:ext>
                  </a:extLst>
                </a:gridCol>
                <a:gridCol w="987405">
                  <a:extLst>
                    <a:ext uri="{9D8B030D-6E8A-4147-A177-3AD203B41FA5}">
                      <a16:colId xmlns:a16="http://schemas.microsoft.com/office/drawing/2014/main" val="1379136875"/>
                    </a:ext>
                  </a:extLst>
                </a:gridCol>
                <a:gridCol w="987405">
                  <a:extLst>
                    <a:ext uri="{9D8B030D-6E8A-4147-A177-3AD203B41FA5}">
                      <a16:colId xmlns:a16="http://schemas.microsoft.com/office/drawing/2014/main" val="1990831582"/>
                    </a:ext>
                  </a:extLst>
                </a:gridCol>
                <a:gridCol w="987405">
                  <a:extLst>
                    <a:ext uri="{9D8B030D-6E8A-4147-A177-3AD203B41FA5}">
                      <a16:colId xmlns:a16="http://schemas.microsoft.com/office/drawing/2014/main" val="566365327"/>
                    </a:ext>
                  </a:extLst>
                </a:gridCol>
              </a:tblGrid>
              <a:tr h="352755">
                <a:tc>
                  <a:txBody>
                    <a:bodyPr/>
                    <a:lstStyle/>
                    <a:p>
                      <a:pPr algn="ctr" fontAlgn="ctr"/>
                      <a:r>
                        <a:rPr lang="en-IN" sz="1400" b="0" i="0" u="none" strike="noStrike" dirty="0">
                          <a:solidFill>
                            <a:srgbClr val="000000"/>
                          </a:solidFill>
                          <a:effectLst/>
                          <a:latin typeface="Calibri"/>
                        </a:rPr>
                        <a:t>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Wagholi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Aditya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48,57,457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13.48%</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672374295"/>
                  </a:ext>
                </a:extLst>
              </a:tr>
              <a:tr h="352755">
                <a:tc>
                  <a:txBody>
                    <a:bodyPr/>
                    <a:lstStyle/>
                    <a:p>
                      <a:pPr algn="ctr" fontAlgn="ctr"/>
                      <a:r>
                        <a:rPr lang="en-IN" sz="1400" b="0" i="0" u="none" strike="noStrike" dirty="0">
                          <a:solidFill>
                            <a:srgbClr val="000000"/>
                          </a:solidFill>
                          <a:effectLst/>
                          <a:latin typeface="Calibri"/>
                        </a:rPr>
                        <a:t>42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Bhat Shirapura</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63,41,114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11.27%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732302081"/>
                  </a:ext>
                </a:extLst>
              </a:tr>
              <a:tr h="352755">
                <a:tc>
                  <a:txBody>
                    <a:bodyPr/>
                    <a:lstStyle/>
                    <a:p>
                      <a:pPr algn="ctr" fontAlgn="ctr"/>
                      <a:r>
                        <a:rPr lang="en-IN" sz="1400" b="0" i="0" u="none" strike="noStrike" dirty="0">
                          <a:solidFill>
                            <a:srgbClr val="000000"/>
                          </a:solidFill>
                          <a:effectLst/>
                          <a:latin typeface="Calibri"/>
                        </a:rPr>
                        <a:t>43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Ratnapur</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59,73,639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01-11-2023</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9.54%</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672868426"/>
                  </a:ext>
                </a:extLst>
              </a:tr>
              <a:tr h="352755">
                <a:tc>
                  <a:txBody>
                    <a:bodyPr/>
                    <a:lstStyle/>
                    <a:p>
                      <a:pPr algn="ctr" fontAlgn="ctr"/>
                      <a:r>
                        <a:rPr lang="en-IN" sz="1400" b="0" i="0" u="none" strike="noStrike" dirty="0">
                          <a:solidFill>
                            <a:srgbClr val="000000"/>
                          </a:solidFill>
                          <a:effectLst/>
                          <a:latin typeface="Calibri"/>
                        </a:rPr>
                        <a:t>44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Athardi</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Ms Dattaprasad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40,13,834</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22-10-2022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8.41%</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R w="12700" cap="flat" cmpd="sng" algn="ctr">
                      <a:solidFill>
                        <a:schemeClr val="tx1"/>
                      </a:solidFill>
                      <a:prstDash val="solid"/>
                      <a:round/>
                      <a:headEnd type="none" w="med" len="med"/>
                      <a:tailEnd type="none" w="med" len="med"/>
                    </a:lnR>
                    <a:lnTlToBr w="12700" cmpd="sng">
                      <a:noFill/>
                      <a:prstDash val="solid"/>
                    </a:lnTlToBr>
                    <a:lnBlToTr w="12700" cmpd="sng">
                      <a:noFill/>
                      <a:prstDash val="solid"/>
                    </a:lnBlToTr>
                    <a:noFill/>
                  </a:tcP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TlToBr w="12700" cmpd="sng">
                      <a:noFill/>
                      <a:prstDash val="solid"/>
                    </a:lnTlToBr>
                    <a:lnBlToTr w="12700" cmpd="sng">
                      <a:noFill/>
                      <a:prstDash val="solid"/>
                    </a:lnBlToTr>
                    <a:noFill/>
                  </a:tcPr>
                </a:tc>
                <a:extLst>
                  <a:ext uri="{0D108BD9-81ED-4DB2-BD59-A6C34878D82A}">
                    <a16:rowId xmlns:a16="http://schemas.microsoft.com/office/drawing/2014/main" val="958823137"/>
                  </a:ext>
                </a:extLst>
              </a:tr>
              <a:tr h="352755">
                <a:tc>
                  <a:txBody>
                    <a:bodyPr/>
                    <a:lstStyle/>
                    <a:p>
                      <a:pPr algn="ctr" fontAlgn="ctr"/>
                      <a:r>
                        <a:rPr lang="en-IN" sz="1400" b="0" i="0" u="none" strike="noStrike" dirty="0">
                          <a:solidFill>
                            <a:srgbClr val="000000"/>
                          </a:solidFill>
                          <a:effectLst/>
                          <a:latin typeface="Calibri"/>
                        </a:rPr>
                        <a:t>45</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Babhalgaon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Sujata Construction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70,63,443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7.99%</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365865322"/>
                  </a:ext>
                </a:extLst>
              </a:tr>
              <a:tr h="463003">
                <a:tc>
                  <a:txBody>
                    <a:bodyPr/>
                    <a:lstStyle/>
                    <a:p>
                      <a:pPr algn="ctr" fontAlgn="ctr"/>
                      <a:r>
                        <a:rPr lang="en-IN" sz="1400" b="0" i="0" u="none" strike="noStrike" dirty="0">
                          <a:solidFill>
                            <a:srgbClr val="000000"/>
                          </a:solidFill>
                          <a:effectLst/>
                          <a:latin typeface="Calibri"/>
                        </a:rPr>
                        <a:t>46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chemeClr val="tx1"/>
                          </a:solidFill>
                          <a:effectLst/>
                          <a:latin typeface="Calibri" panose="020F0502020204030204" pitchFamily="34" charset="0"/>
                          <a:cs typeface="Calibri" panose="020F0502020204030204" pitchFamily="34" charset="0"/>
                        </a:rPr>
                        <a:t>Wadgaon Shirdhon</a:t>
                      </a:r>
                      <a:endParaRPr lang="en-US" sz="14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Pravin Anandrao Gadle</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81,09,045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27-12-2022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7.85%</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9166236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47</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Nipani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Ch. Sanvi M S 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15,41,307</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06-03-2022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18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5.64%</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1265709391"/>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48</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Hasegaon (Kej)</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M.D.S.L.Infra.Devlopers.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99,59,783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3.67%</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17525817"/>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49</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Khondala</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Vaishnavi Balaji Gawli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79,12,152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28-10-2022</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1.73%</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097610716"/>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50</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Khadaki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Samb Vharkat</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61,60,596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25-01-2023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0.57%</a:t>
                      </a:r>
                    </a:p>
                  </a:txBody>
                  <a:tcPr marL="9525" marR="9525" marT="9525" marB="0" anchor="ctr"/>
                </a:tc>
                <a:tc>
                  <a:txBody>
                    <a:bodyPr/>
                    <a:lstStyle/>
                    <a:p>
                      <a:pPr algn="ctr" fontAlgn="ctr"/>
                      <a:r>
                        <a:rPr lang="en-IN" sz="1400" b="0" i="0" u="none" strike="noStrike">
                          <a:solidFill>
                            <a:srgbClr val="000000"/>
                          </a:solidFill>
                          <a:effectLst/>
                          <a:latin typeface="Calibri"/>
                        </a:rPr>
                        <a:t>-</a:t>
                      </a: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789831600"/>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51</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Massa (Kh)</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Vaishnavi Balaji Gawli</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1,22,80,701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20-09-2022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0.20%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3969378695"/>
                  </a:ext>
                </a:extLst>
              </a:tr>
              <a:tr h="352755">
                <a:tc gridSpan="9">
                  <a:txBody>
                    <a:bodyPr/>
                    <a:lstStyle/>
                    <a:p>
                      <a:pPr algn="ctr" fontAlgn="ctr"/>
                      <a:r>
                        <a:rPr lang="en-US" sz="1400" b="1" i="0" u="none" strike="noStrike" dirty="0" err="1">
                          <a:solidFill>
                            <a:srgbClr val="000000"/>
                          </a:solidFill>
                          <a:effectLst/>
                          <a:latin typeface="Calibri" panose="020F0502020204030204" pitchFamily="34" charset="0"/>
                          <a:cs typeface="Calibri" panose="020F0502020204030204" pitchFamily="34" charset="0"/>
                        </a:rPr>
                        <a:t>Lohara</a:t>
                      </a:r>
                      <a:r>
                        <a:rPr lang="en-US" sz="1400" b="1"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r>
                        <a:rPr lang="en-US" sz="1400" b="0" i="0" u="none" strike="noStrike" dirty="0" err="1">
                          <a:solidFill>
                            <a:srgbClr val="000000"/>
                          </a:solidFill>
                          <a:effectLst/>
                          <a:latin typeface="Calibri" panose="020F0502020204030204" pitchFamily="34" charset="0"/>
                          <a:cs typeface="Calibri" panose="020F0502020204030204" pitchFamily="34" charset="0"/>
                        </a:rPr>
                        <a:t>Lohara</a:t>
                      </a:r>
                      <a:r>
                        <a:rPr lang="en-US" sz="1400" b="0" i="0" u="none" strike="noStrike" dirty="0">
                          <a:solidFill>
                            <a:srgbClr val="000000"/>
                          </a:solidFill>
                          <a:effectLst/>
                          <a:latin typeface="Calibri" panose="020F0502020204030204" pitchFamily="34" charset="0"/>
                          <a:cs typeface="Calibri" panose="020F0502020204030204" pitchFamily="34" charset="0"/>
                        </a:rPr>
                        <a:t> Taluka</a:t>
                      </a: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tc hMerge="1">
                  <a:txBody>
                    <a:bodyPr/>
                    <a:lstStyle/>
                    <a:p>
                      <a:pPr algn="ctr" fontAlgn="ct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4216080532"/>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52</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Achaler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Ganesh Engineers And Associates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1,47,06,061</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01-12-2023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43.26%</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a:solidFill>
                            <a:srgbClr val="000000"/>
                          </a:solidFill>
                          <a:effectLst/>
                          <a:latin typeface="Calibri"/>
                        </a:rPr>
                        <a:t>-</a:t>
                      </a:r>
                      <a:endParaRPr lang="en-IN" sz="1400" b="0" i="0" u="none" strike="noStrike" dirty="0">
                        <a:solidFill>
                          <a:srgbClr val="000000"/>
                        </a:solidFill>
                        <a:effectLst/>
                        <a:latin typeface="Calibri"/>
                      </a:endParaRPr>
                    </a:p>
                  </a:txBody>
                  <a:tcPr marL="9525" marR="9525" marT="9525" marB="0" anchor="ctr"/>
                </a:tc>
                <a:extLst>
                  <a:ext uri="{0D108BD9-81ED-4DB2-BD59-A6C34878D82A}">
                    <a16:rowId xmlns:a16="http://schemas.microsoft.com/office/drawing/2014/main" val="2439046834"/>
                  </a:ext>
                </a:extLst>
              </a:tr>
              <a:tr h="352755">
                <a:tc>
                  <a:txBody>
                    <a:bodyPr/>
                    <a:lstStyle/>
                    <a:p>
                      <a:pPr algn="ctr" fontAlgn="ctr"/>
                      <a:r>
                        <a:rPr lang="en-IN" sz="1400" b="0" i="0" u="none" strike="noStrike" dirty="0">
                          <a:solidFill>
                            <a:srgbClr val="000000"/>
                          </a:solidFill>
                          <a:effectLst/>
                          <a:latin typeface="Calibri" panose="020F0502020204030204" pitchFamily="34" charset="0"/>
                          <a:cs typeface="Calibri" panose="020F0502020204030204" pitchFamily="34" charset="0"/>
                        </a:rPr>
                        <a:t>53</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Wadiwadgaon</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Suraj Rajendra Devkar</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23,81,363</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10-06-2022</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15 Months</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US" sz="1400" b="0" i="0" u="none" strike="noStrike">
                          <a:solidFill>
                            <a:srgbClr val="000000"/>
                          </a:solidFill>
                          <a:effectLst/>
                          <a:latin typeface="Calibri" panose="020F0502020204030204" pitchFamily="34" charset="0"/>
                          <a:cs typeface="Calibri" panose="020F0502020204030204" pitchFamily="34" charset="0"/>
                        </a:rPr>
                        <a:t>31.60%</a:t>
                      </a:r>
                      <a:endParaRPr lang="en-US"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ctr"/>
                      <a:r>
                        <a:rPr lang="en-IN" sz="1400" b="0" i="0" u="none" strike="noStrike">
                          <a:solidFill>
                            <a:srgbClr val="000000"/>
                          </a:solidFill>
                          <a:effectLst/>
                          <a:latin typeface="Calibri"/>
                        </a:rPr>
                        <a:t>29.84%</a:t>
                      </a:r>
                      <a:endParaRPr lang="en-IN" sz="1400" b="0" i="0" u="none" strike="noStrike" dirty="0">
                        <a:solidFill>
                          <a:srgbClr val="000000"/>
                        </a:solidFill>
                        <a:effectLst/>
                        <a:latin typeface="Calibri"/>
                      </a:endParaRPr>
                    </a:p>
                  </a:txBody>
                  <a:tcPr marL="9525" marR="9525" marT="9525" marB="0" anchor="ctr"/>
                </a:tc>
                <a:tc>
                  <a:txBody>
                    <a:bodyPr/>
                    <a:lstStyle/>
                    <a:p>
                      <a:pPr algn="ctr" fontAlgn="ctr"/>
                      <a:r>
                        <a:rPr lang="en-IN" sz="1400" b="0" i="0" u="none" strike="noStrike" dirty="0">
                          <a:solidFill>
                            <a:srgbClr val="000000"/>
                          </a:solidFill>
                          <a:effectLst/>
                          <a:latin typeface="Calibri"/>
                        </a:rPr>
                        <a:t>7.11</a:t>
                      </a:r>
                    </a:p>
                  </a:txBody>
                  <a:tcPr marL="9525" marR="9525" marT="9525" marB="0" anchor="ctr"/>
                </a:tc>
                <a:extLst>
                  <a:ext uri="{0D108BD9-81ED-4DB2-BD59-A6C34878D82A}">
                    <a16:rowId xmlns:a16="http://schemas.microsoft.com/office/drawing/2014/main" val="2936910034"/>
                  </a:ext>
                </a:extLst>
              </a:tr>
            </a:tbl>
          </a:graphicData>
        </a:graphic>
      </p:graphicFrame>
    </p:spTree>
    <p:extLst>
      <p:ext uri="{BB962C8B-B14F-4D97-AF65-F5344CB8AC3E}">
        <p14:creationId xmlns:p14="http://schemas.microsoft.com/office/powerpoint/2010/main" val="84604322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6748873|-4715511|-15368417|-11851413|-11645362|Markido&quot;,&quot;Id&quot;:&quot;6427c7fc3332364a1c3705f1&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11304</TotalTime>
  <Words>4983</Words>
  <Application>Microsoft Office PowerPoint</Application>
  <PresentationFormat>Widescreen</PresentationFormat>
  <Paragraphs>2873</Paragraphs>
  <Slides>41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Arial Black</vt:lpstr>
      <vt:lpstr>Calibri</vt:lpstr>
      <vt:lpstr>Calibri Light</vt:lpstr>
      <vt:lpstr>Roboto Slab</vt:lpstr>
      <vt:lpstr>Office Theme</vt:lpstr>
      <vt:lpstr>PowerPoint Presentation</vt:lpstr>
      <vt:lpstr>District Overview</vt:lpstr>
      <vt:lpstr>District Overview</vt:lpstr>
      <vt:lpstr>Executive Summary Work in Progress Schemes</vt:lpstr>
      <vt:lpstr>Executive Summary Work in Progress Schemes</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“Retro”</vt:lpstr>
      <vt:lpstr>Abstract of Schemes – Work in Progress Category – “New”</vt:lpstr>
      <vt:lpstr>Abstract of Schemes – Work in Progress Category – “New”</vt:lpstr>
      <vt:lpstr>Abstract of Schemes – Work in Progress Category – “New”</vt:lpstr>
      <vt:lpstr>Abstract of Schemes – Work in Progress Category – “New”</vt:lpstr>
      <vt:lpstr>Abstract of Schemes – Work in Progress Category – “New”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DeepakRanjan Nayak</dc:creator>
  <cp:lastModifiedBy>Ashutosh Garg</cp:lastModifiedBy>
  <cp:revision>639</cp:revision>
  <dcterms:created xsi:type="dcterms:W3CDTF">2022-03-31T07:35:09Z</dcterms:created>
  <dcterms:modified xsi:type="dcterms:W3CDTF">2023-04-04T06:51:15Z</dcterms:modified>
</cp:coreProperties>
</file>

<file path=docProps/thumbnail.jpeg>
</file>